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311" r:id="rId3"/>
    <p:sldId id="312" r:id="rId4"/>
    <p:sldId id="313" r:id="rId5"/>
    <p:sldId id="314" r:id="rId6"/>
    <p:sldId id="315" r:id="rId7"/>
    <p:sldId id="316" r:id="rId8"/>
    <p:sldId id="317" r:id="rId9"/>
    <p:sldId id="318" r:id="rId10"/>
    <p:sldId id="257" r:id="rId11"/>
    <p:sldId id="309" r:id="rId12"/>
    <p:sldId id="310" r:id="rId13"/>
    <p:sldId id="264" r:id="rId14"/>
    <p:sldId id="288" r:id="rId15"/>
    <p:sldId id="267" r:id="rId16"/>
    <p:sldId id="289" r:id="rId17"/>
    <p:sldId id="290" r:id="rId18"/>
    <p:sldId id="291" r:id="rId19"/>
    <p:sldId id="292" r:id="rId20"/>
    <p:sldId id="293" r:id="rId21"/>
    <p:sldId id="294" r:id="rId22"/>
    <p:sldId id="295" r:id="rId23"/>
    <p:sldId id="263" r:id="rId24"/>
    <p:sldId id="296" r:id="rId25"/>
    <p:sldId id="297" r:id="rId26"/>
    <p:sldId id="298" r:id="rId27"/>
    <p:sldId id="299" r:id="rId28"/>
    <p:sldId id="300" r:id="rId29"/>
    <p:sldId id="301" r:id="rId30"/>
    <p:sldId id="302" r:id="rId31"/>
    <p:sldId id="303" r:id="rId32"/>
    <p:sldId id="304" r:id="rId33"/>
    <p:sldId id="305" r:id="rId34"/>
    <p:sldId id="306" r:id="rId35"/>
    <p:sldId id="307" r:id="rId36"/>
    <p:sldId id="308" r:id="rId3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showGuides="1">
      <p:cViewPr varScale="1">
        <p:scale>
          <a:sx n="91" d="100"/>
          <a:sy n="91" d="100"/>
        </p:scale>
        <p:origin x="438"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8E91ED6-9D3E-4BAB-B336-E996545A2B25}" type="datetimeFigureOut">
              <a:rPr lang="tr-TR" smtClean="0"/>
              <a:pPr/>
              <a:t>22.09.2023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2376356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E91ED6-9D3E-4BAB-B336-E996545A2B25}" type="datetimeFigureOut">
              <a:rPr lang="tr-TR" smtClean="0"/>
              <a:pPr/>
              <a:t>22.09.2023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1517424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E91ED6-9D3E-4BAB-B336-E996545A2B25}" type="datetimeFigureOut">
              <a:rPr lang="tr-TR" smtClean="0"/>
              <a:pPr/>
              <a:t>22.09.2023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441188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E91ED6-9D3E-4BAB-B336-E996545A2B25}" type="datetimeFigureOut">
              <a:rPr lang="tr-TR" smtClean="0"/>
              <a:pPr/>
              <a:t>22.09.2023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1944373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8E91ED6-9D3E-4BAB-B336-E996545A2B25}" type="datetimeFigureOut">
              <a:rPr lang="tr-TR" smtClean="0"/>
              <a:pPr/>
              <a:t>22.09.2023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4150533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8E91ED6-9D3E-4BAB-B336-E996545A2B25}" type="datetimeFigureOut">
              <a:rPr lang="tr-TR" smtClean="0"/>
              <a:pPr/>
              <a:t>22.09.2023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3125981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8E91ED6-9D3E-4BAB-B336-E996545A2B25}" type="datetimeFigureOut">
              <a:rPr lang="tr-TR" smtClean="0"/>
              <a:pPr/>
              <a:t>22.09.2023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1547814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8E91ED6-9D3E-4BAB-B336-E996545A2B25}" type="datetimeFigureOut">
              <a:rPr lang="tr-TR" smtClean="0"/>
              <a:pPr/>
              <a:t>22.09.2023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73410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8E91ED6-9D3E-4BAB-B336-E996545A2B25}" type="datetimeFigureOut">
              <a:rPr lang="tr-TR" smtClean="0"/>
              <a:pPr/>
              <a:t>22.09.2023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2344452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8E91ED6-9D3E-4BAB-B336-E996545A2B25}" type="datetimeFigureOut">
              <a:rPr lang="tr-TR" smtClean="0"/>
              <a:pPr/>
              <a:t>22.09.2023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1870621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8E91ED6-9D3E-4BAB-B336-E996545A2B25}" type="datetimeFigureOut">
              <a:rPr lang="tr-TR" smtClean="0"/>
              <a:pPr/>
              <a:t>22.09.2023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948852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E91ED6-9D3E-4BAB-B336-E996545A2B25}" type="datetimeFigureOut">
              <a:rPr lang="tr-TR" smtClean="0"/>
              <a:pPr/>
              <a:t>22.09.2023</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8EA5C-D8CC-4D07-B0C3-D20FDDFF5995}" type="slidenum">
              <a:rPr lang="tr-TR" smtClean="0"/>
              <a:pPr/>
              <a:t>‹#›</a:t>
            </a:fld>
            <a:endParaRPr lang="tr-TR"/>
          </a:p>
        </p:txBody>
      </p:sp>
    </p:spTree>
    <p:extLst>
      <p:ext uri="{BB962C8B-B14F-4D97-AF65-F5344CB8AC3E}">
        <p14:creationId xmlns:p14="http://schemas.microsoft.com/office/powerpoint/2010/main" val="2620165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5" name="Picture 9" descr="sunu kapak">
            <a:extLst>
              <a:ext uri="{FF2B5EF4-FFF2-40B4-BE49-F238E27FC236}">
                <a16:creationId xmlns:a16="http://schemas.microsoft.com/office/drawing/2014/main" id="{95F6E267-728F-4FB0-8651-BFFD2B0EC16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7012"/>
            <a:ext cx="12523432" cy="6850988"/>
          </a:xfrm>
          <a:prstGeom prst="rect">
            <a:avLst/>
          </a:prstGeom>
          <a:noFill/>
          <a:extLst>
            <a:ext uri="{909E8E84-426E-40DD-AFC4-6F175D3DCCD1}">
              <a14:hiddenFill xmlns:a14="http://schemas.microsoft.com/office/drawing/2010/main">
                <a:solidFill>
                  <a:srgbClr val="FFFFFF"/>
                </a:solidFill>
              </a14:hiddenFill>
            </a:ext>
          </a:extLst>
        </p:spPr>
      </p:pic>
      <p:sp>
        <p:nvSpPr>
          <p:cNvPr id="4104" name="Rectangle 8">
            <a:extLst>
              <a:ext uri="{FF2B5EF4-FFF2-40B4-BE49-F238E27FC236}">
                <a16:creationId xmlns:a16="http://schemas.microsoft.com/office/drawing/2014/main" id="{F38C432D-5372-448E-9829-E0F45631D439}"/>
              </a:ext>
            </a:extLst>
          </p:cNvPr>
          <p:cNvSpPr>
            <a:spLocks noGrp="1" noChangeArrowheads="1"/>
          </p:cNvSpPr>
          <p:nvPr>
            <p:ph type="subTitle" idx="1"/>
          </p:nvPr>
        </p:nvSpPr>
        <p:spPr>
          <a:xfrm>
            <a:off x="4064000" y="2159000"/>
            <a:ext cx="8128000" cy="533400"/>
          </a:xfrm>
        </p:spPr>
        <p:txBody>
          <a:bodyPr/>
          <a:lstStyle/>
          <a:p>
            <a:pPr>
              <a:lnSpc>
                <a:spcPct val="90000"/>
              </a:lnSpc>
            </a:pPr>
            <a:r>
              <a:rPr lang="tr-TR" altLang="tr-TR" sz="3200" b="1" dirty="0" smtClean="0"/>
              <a:t>TURİZM VE OTEL İŞLETMECİLİĞİ</a:t>
            </a:r>
            <a:endParaRPr lang="tr-TR" altLang="tr-TR" sz="3200" b="1" dirty="0"/>
          </a:p>
        </p:txBody>
      </p:sp>
      <p:sp>
        <p:nvSpPr>
          <p:cNvPr id="6" name="Rectangle 8">
            <a:extLst>
              <a:ext uri="{FF2B5EF4-FFF2-40B4-BE49-F238E27FC236}">
                <a16:creationId xmlns:a16="http://schemas.microsoft.com/office/drawing/2014/main" id="{40919079-B759-42A8-9F3B-9A1143AB97DE}"/>
              </a:ext>
            </a:extLst>
          </p:cNvPr>
          <p:cNvSpPr txBox="1">
            <a:spLocks noChangeArrowheads="1"/>
          </p:cNvSpPr>
          <p:nvPr/>
        </p:nvSpPr>
        <p:spPr bwMode="auto">
          <a:xfrm>
            <a:off x="3860800" y="1143000"/>
            <a:ext cx="812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3200" b="1" dirty="0" smtClean="0"/>
              <a:t>SAMSUN MESLEK YÜKSEKOKULU</a:t>
            </a:r>
            <a:endParaRPr lang="tr-TR" altLang="tr-TR" sz="3200" b="1" dirty="0"/>
          </a:p>
        </p:txBody>
      </p:sp>
      <p:sp>
        <p:nvSpPr>
          <p:cNvPr id="7" name="Rectangle 8">
            <a:extLst>
              <a:ext uri="{FF2B5EF4-FFF2-40B4-BE49-F238E27FC236}">
                <a16:creationId xmlns:a16="http://schemas.microsoft.com/office/drawing/2014/main" id="{FA81E1F3-CB27-487C-8780-092A73586388}"/>
              </a:ext>
            </a:extLst>
          </p:cNvPr>
          <p:cNvSpPr txBox="1">
            <a:spLocks noChangeArrowheads="1"/>
          </p:cNvSpPr>
          <p:nvPr/>
        </p:nvSpPr>
        <p:spPr bwMode="auto">
          <a:xfrm>
            <a:off x="4064000" y="3225800"/>
            <a:ext cx="812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4800" b="1" i="1" dirty="0" smtClean="0"/>
              <a:t>MENÜ PLANLAMA</a:t>
            </a:r>
          </a:p>
          <a:p>
            <a:pPr>
              <a:lnSpc>
                <a:spcPct val="90000"/>
              </a:lnSpc>
            </a:pPr>
            <a:r>
              <a:rPr lang="tr-TR" altLang="tr-TR" sz="4800" b="1" i="1" dirty="0" smtClean="0"/>
              <a:t>2. HAFTA</a:t>
            </a:r>
            <a:endParaRPr lang="tr-TR" altLang="tr-TR" sz="4800" b="1" i="1" dirty="0"/>
          </a:p>
        </p:txBody>
      </p:sp>
      <p:sp>
        <p:nvSpPr>
          <p:cNvPr id="8" name="Rectangle 8">
            <a:extLst>
              <a:ext uri="{FF2B5EF4-FFF2-40B4-BE49-F238E27FC236}">
                <a16:creationId xmlns:a16="http://schemas.microsoft.com/office/drawing/2014/main" id="{2B89DD1B-66F7-4797-94FB-C51343EB1C18}"/>
              </a:ext>
            </a:extLst>
          </p:cNvPr>
          <p:cNvSpPr txBox="1">
            <a:spLocks noChangeArrowheads="1"/>
          </p:cNvSpPr>
          <p:nvPr/>
        </p:nvSpPr>
        <p:spPr bwMode="auto">
          <a:xfrm>
            <a:off x="4064000" y="5334000"/>
            <a:ext cx="812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3200" b="1" i="1" dirty="0" err="1" smtClean="0">
                <a:solidFill>
                  <a:schemeClr val="bg1">
                    <a:lumMod val="50000"/>
                  </a:schemeClr>
                </a:solidFill>
              </a:rPr>
              <a:t>Öğr</a:t>
            </a:r>
            <a:r>
              <a:rPr lang="tr-TR" altLang="tr-TR" sz="3200" b="1" i="1" dirty="0" smtClean="0">
                <a:solidFill>
                  <a:schemeClr val="bg1">
                    <a:lumMod val="50000"/>
                  </a:schemeClr>
                </a:solidFill>
              </a:rPr>
              <a:t>. Gör. </a:t>
            </a:r>
            <a:r>
              <a:rPr lang="tr-TR" altLang="tr-TR" sz="3200" b="1" i="1" dirty="0" err="1" smtClean="0">
                <a:solidFill>
                  <a:schemeClr val="bg1">
                    <a:lumMod val="50000"/>
                  </a:schemeClr>
                </a:solidFill>
              </a:rPr>
              <a:t>S.Ali</a:t>
            </a:r>
            <a:r>
              <a:rPr lang="tr-TR" altLang="tr-TR" sz="3200" b="1" i="1" dirty="0" smtClean="0">
                <a:solidFill>
                  <a:schemeClr val="bg1">
                    <a:lumMod val="50000"/>
                  </a:schemeClr>
                </a:solidFill>
              </a:rPr>
              <a:t> ÇELİK</a:t>
            </a:r>
            <a:endParaRPr lang="tr-TR" altLang="tr-TR" sz="3200" b="1" i="1" dirty="0">
              <a:solidFill>
                <a:schemeClr val="bg1">
                  <a:lumMod val="50000"/>
                </a:schemeClr>
              </a:solidFill>
            </a:endParaRPr>
          </a:p>
        </p:txBody>
      </p:sp>
    </p:spTree>
    <p:extLst>
      <p:ext uri="{BB962C8B-B14F-4D97-AF65-F5344CB8AC3E}">
        <p14:creationId xmlns:p14="http://schemas.microsoft.com/office/powerpoint/2010/main" val="4157422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Menü Kartı</a:t>
            </a:r>
            <a:endParaRPr lang="tr-TR" dirty="0"/>
          </a:p>
        </p:txBody>
      </p:sp>
      <p:pic>
        <p:nvPicPr>
          <p:cNvPr id="5" name="4 İçerik Yer Tutucusu" descr="restoran-menu-tasarim-ornegi.jpg"/>
          <p:cNvPicPr>
            <a:picLocks noGrp="1" noChangeAspect="1"/>
          </p:cNvPicPr>
          <p:nvPr>
            <p:ph idx="1"/>
          </p:nvPr>
        </p:nvPicPr>
        <p:blipFill>
          <a:blip r:embed="rId2"/>
          <a:stretch>
            <a:fillRect/>
          </a:stretch>
        </p:blipFill>
        <p:spPr>
          <a:xfrm>
            <a:off x="2514313" y="1606168"/>
            <a:ext cx="6920152" cy="4611751"/>
          </a:xfrm>
        </p:spPr>
      </p:pic>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22837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Menü Kartı </a:t>
            </a:r>
            <a:r>
              <a:rPr lang="tr-TR" dirty="0" smtClean="0"/>
              <a:t>Tasarımı </a:t>
            </a:r>
            <a:r>
              <a:rPr lang="tr-TR" dirty="0" smtClean="0">
                <a:solidFill>
                  <a:srgbClr val="FF0000"/>
                </a:solidFill>
              </a:rPr>
              <a:t>6.konu 117.sayfa</a:t>
            </a:r>
            <a:endParaRPr lang="tr-TR" dirty="0">
              <a:solidFill>
                <a:srgbClr val="FF0000"/>
              </a:solidFill>
            </a:endParaRPr>
          </a:p>
        </p:txBody>
      </p:sp>
      <p:sp>
        <p:nvSpPr>
          <p:cNvPr id="3" name="İçerik Yer Tutucusu 2"/>
          <p:cNvSpPr>
            <a:spLocks noGrp="1"/>
          </p:cNvSpPr>
          <p:nvPr>
            <p:ph idx="1"/>
          </p:nvPr>
        </p:nvSpPr>
        <p:spPr/>
        <p:txBody>
          <a:bodyPr>
            <a:normAutofit/>
          </a:bodyPr>
          <a:lstStyle/>
          <a:p>
            <a:pPr marL="457200" lvl="1" indent="0">
              <a:buNone/>
            </a:pPr>
            <a:r>
              <a:rPr lang="tr-TR" sz="3200" b="1" dirty="0"/>
              <a:t>Sorumluluk İlkesi: Menü düzenleme ve pazarlamayla ilgili kararlar, menü komitesinin iş birliği ve katılımıyla birlikte alınmaktadır. </a:t>
            </a:r>
            <a:endParaRPr lang="tr-TR" sz="3200" b="1" dirty="0" smtClean="0"/>
          </a:p>
          <a:p>
            <a:pPr marL="457200" lvl="1" indent="0">
              <a:buNone/>
            </a:pPr>
            <a:r>
              <a:rPr lang="tr-TR" sz="3200" b="1" dirty="0" smtClean="0"/>
              <a:t>Yaratıcılık </a:t>
            </a:r>
            <a:r>
              <a:rPr lang="tr-TR" sz="3200" b="1" dirty="0"/>
              <a:t>İlkesi: Menünün akılda kalıcılığının sağlanmasına yardımcı olmak amacıyla ne kadar yiyecek ve içeceğin hangi sırayla menü kartında yer alacağı, şekli, büyüklüğü ve katlama durumuna karar verilerek bir stil yaratılmaktadır.</a:t>
            </a:r>
            <a:endParaRPr lang="tr-TR" sz="3200" b="1" dirty="0" smtClean="0"/>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2283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Menü Kartı Tasarımı</a:t>
            </a:r>
            <a:endParaRPr lang="tr-TR" dirty="0"/>
          </a:p>
        </p:txBody>
      </p:sp>
      <p:pic>
        <p:nvPicPr>
          <p:cNvPr id="5" name="4 İçerik Yer Tutucusu" descr="ögretmenevi-menü-tasarımı.jpg"/>
          <p:cNvPicPr>
            <a:picLocks noGrp="1" noChangeAspect="1"/>
          </p:cNvPicPr>
          <p:nvPr>
            <p:ph idx="1"/>
          </p:nvPr>
        </p:nvPicPr>
        <p:blipFill>
          <a:blip r:embed="rId2"/>
          <a:stretch>
            <a:fillRect/>
          </a:stretch>
        </p:blipFill>
        <p:spPr>
          <a:xfrm>
            <a:off x="2847434" y="1435480"/>
            <a:ext cx="4843399" cy="4843399"/>
          </a:xfrm>
        </p:spPr>
      </p:pic>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2283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Menü Kartı Tasarım İlkeleri</a:t>
            </a:r>
          </a:p>
        </p:txBody>
      </p:sp>
      <p:sp>
        <p:nvSpPr>
          <p:cNvPr id="3" name="İçerik Yer Tutucusu 2"/>
          <p:cNvSpPr>
            <a:spLocks noGrp="1"/>
          </p:cNvSpPr>
          <p:nvPr>
            <p:ph idx="1"/>
          </p:nvPr>
        </p:nvSpPr>
        <p:spPr/>
        <p:txBody>
          <a:bodyPr/>
          <a:lstStyle/>
          <a:p>
            <a:pPr algn="just">
              <a:buNone/>
            </a:pPr>
            <a:r>
              <a:rPr lang="tr-TR" dirty="0"/>
              <a:t>	</a:t>
            </a:r>
            <a:r>
              <a:rPr lang="tr-TR" dirty="0">
                <a:solidFill>
                  <a:srgbClr val="FF0000"/>
                </a:solidFill>
              </a:rPr>
              <a:t>Karalamama İlkesi: </a:t>
            </a:r>
            <a:r>
              <a:rPr lang="tr-TR" dirty="0"/>
              <a:t>Menülerde kimi zaman fiyat değişiklikleri olabilmektedir. Fakat menü kartı üzerinde bu değişikliklerin karalama yapılarak, üzeri çizilerek belirtilmesi oldukça sakıncalı bulunmaktadır. Fiyat değişikliği gibi durumlar söz konusu olduğunda menülerin düzenlenerek yeniden basılması önerilmektedir. </a:t>
            </a:r>
            <a:endParaRPr lang="tr-TR" dirty="0" smtClean="0"/>
          </a:p>
          <a:p>
            <a:pPr algn="just">
              <a:buNone/>
            </a:pPr>
            <a:r>
              <a:rPr lang="tr-TR" dirty="0" smtClean="0">
                <a:solidFill>
                  <a:srgbClr val="FF0000"/>
                </a:solidFill>
              </a:rPr>
              <a:t>	 </a:t>
            </a:r>
            <a:r>
              <a:rPr lang="tr-TR" dirty="0">
                <a:solidFill>
                  <a:srgbClr val="FF0000"/>
                </a:solidFill>
              </a:rPr>
              <a:t>Materyal İlkesi: </a:t>
            </a:r>
            <a:r>
              <a:rPr lang="tr-TR" dirty="0"/>
              <a:t>Menünün basılacağı kartın da özellikleri çok önemli olmaktadır. Bir kerelik menülerde çok pahalı olmayan materyallerin tercih edilmesi önerilirken uzun süreli menülerde kolay yırtılmayan, rengi eskimeyen, toz tutmayan, çarpıcı, konseptle uyumlu, gösterişli ve kaliteli materyaller önerilmektedir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760" y="5691982"/>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55765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Menü Kartı Tasarım İlkeleri</a:t>
            </a:r>
          </a:p>
        </p:txBody>
      </p:sp>
      <p:sp>
        <p:nvSpPr>
          <p:cNvPr id="3" name="2 İçerik Yer Tutucusu"/>
          <p:cNvSpPr>
            <a:spLocks noGrp="1"/>
          </p:cNvSpPr>
          <p:nvPr>
            <p:ph idx="1"/>
          </p:nvPr>
        </p:nvSpPr>
        <p:spPr/>
        <p:txBody>
          <a:bodyPr/>
          <a:lstStyle/>
          <a:p>
            <a:pPr algn="just">
              <a:buNone/>
            </a:pPr>
            <a:r>
              <a:rPr lang="tr-TR" dirty="0" smtClean="0"/>
              <a:t>	</a:t>
            </a:r>
            <a:r>
              <a:rPr lang="tr-TR" dirty="0">
                <a:solidFill>
                  <a:srgbClr val="FF0000"/>
                </a:solidFill>
              </a:rPr>
              <a:t>Renklendirme İlkesi: </a:t>
            </a:r>
            <a:r>
              <a:rPr lang="tr-TR" dirty="0"/>
              <a:t>Renklerin pazarlamada etkisi büyük olmaktadır. Buna uygun şekilde tasarlanmış bir menü elbette başarıyı getirecektir. Menünün canlı renklerden oluşması da dikkat çekici ve akılda kalıcı bir sonuç oluşturabilmektedir. Fakat elbette farklı renkler kullanımı ekstra bir maliyet gerektirdiğinden bu renk seçeneği iki ile sınırlandırılmalıdır</a:t>
            </a:r>
            <a:r>
              <a:rPr lang="tr-TR" dirty="0" smtClean="0"/>
              <a:t>.</a:t>
            </a:r>
          </a:p>
          <a:p>
            <a:pPr algn="just">
              <a:buNone/>
            </a:pPr>
            <a:r>
              <a:rPr lang="tr-TR" dirty="0"/>
              <a:t>	</a:t>
            </a:r>
            <a:r>
              <a:rPr lang="tr-TR" dirty="0" smtClean="0"/>
              <a:t> </a:t>
            </a:r>
            <a:r>
              <a:rPr lang="tr-TR" dirty="0" smtClean="0">
                <a:solidFill>
                  <a:srgbClr val="FF0000"/>
                </a:solidFill>
              </a:rPr>
              <a:t>Sıra </a:t>
            </a:r>
            <a:r>
              <a:rPr lang="tr-TR" dirty="0">
                <a:solidFill>
                  <a:srgbClr val="FF0000"/>
                </a:solidFill>
              </a:rPr>
              <a:t>İlkesi: </a:t>
            </a:r>
            <a:r>
              <a:rPr lang="tr-TR" dirty="0"/>
              <a:t>Yiyecek ve içecekler belirli bir sıraya göre dizilmelidir. Özellikle menü kartının tasarımında en üst kısımda popüler olan yiyeceklerin yer alması önerilmektedir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Menü Kartı Tasarım İlkeleri</a:t>
            </a:r>
          </a:p>
        </p:txBody>
      </p:sp>
      <p:sp>
        <p:nvSpPr>
          <p:cNvPr id="3" name="İçerik Yer Tutucusu 2"/>
          <p:cNvSpPr>
            <a:spLocks noGrp="1"/>
          </p:cNvSpPr>
          <p:nvPr>
            <p:ph idx="1"/>
          </p:nvPr>
        </p:nvSpPr>
        <p:spPr>
          <a:xfrm>
            <a:off x="838200" y="1463040"/>
            <a:ext cx="10515600" cy="5077338"/>
          </a:xfrm>
        </p:spPr>
        <p:txBody>
          <a:bodyPr>
            <a:normAutofit/>
          </a:bodyPr>
          <a:lstStyle/>
          <a:p>
            <a:pPr marL="0" indent="0" algn="just">
              <a:buNone/>
            </a:pPr>
            <a:r>
              <a:rPr lang="tr-TR" dirty="0">
                <a:solidFill>
                  <a:srgbClr val="FF0000"/>
                </a:solidFill>
              </a:rPr>
              <a:t>Kalabalık Olmama İlkesi: </a:t>
            </a:r>
            <a:r>
              <a:rPr lang="tr-TR" dirty="0"/>
              <a:t>Menü kartının sayfasının %50’sinin boş ancak çok geniş kenar ve satır aralıklarına da meydan vermeden basılması sağlanmaktadır. </a:t>
            </a:r>
            <a:endParaRPr lang="tr-TR" dirty="0" smtClean="0"/>
          </a:p>
          <a:p>
            <a:pPr marL="0" indent="0" algn="just">
              <a:buNone/>
            </a:pPr>
            <a:r>
              <a:rPr lang="tr-TR" dirty="0" smtClean="0">
                <a:solidFill>
                  <a:srgbClr val="FF0000"/>
                </a:solidFill>
              </a:rPr>
              <a:t>Adres </a:t>
            </a:r>
            <a:r>
              <a:rPr lang="tr-TR" dirty="0">
                <a:solidFill>
                  <a:srgbClr val="FF0000"/>
                </a:solidFill>
              </a:rPr>
              <a:t>İlkesi: </a:t>
            </a:r>
            <a:r>
              <a:rPr lang="tr-TR" dirty="0"/>
              <a:t>İşletmeyle ilgili adres ve telefon bilgilerinin varsa İnternet sitesinin, e-mail iletişim yollarının menü kartının tasarımında yer alması önerilmektedir. </a:t>
            </a:r>
            <a:endParaRPr lang="tr-TR" dirty="0" smtClean="0"/>
          </a:p>
          <a:p>
            <a:pPr marL="0" indent="0" algn="just">
              <a:buNone/>
            </a:pPr>
            <a:r>
              <a:rPr lang="tr-TR" dirty="0" smtClean="0">
                <a:solidFill>
                  <a:srgbClr val="FF0000"/>
                </a:solidFill>
              </a:rPr>
              <a:t>Gizliliği </a:t>
            </a:r>
            <a:r>
              <a:rPr lang="tr-TR" dirty="0">
                <a:solidFill>
                  <a:srgbClr val="FF0000"/>
                </a:solidFill>
              </a:rPr>
              <a:t>Koruma İlkesi: </a:t>
            </a:r>
            <a:r>
              <a:rPr lang="tr-TR" dirty="0"/>
              <a:t>Bazen müşteriler özel günlerde veya davetlerde ne ısmarladıklarının bilinmesini istemeyebilirler. Bu anlamda ürünlerin karşılarında fiyatlarının yazmaması da menü tasarımında dikkat edilebilecek bir nokta olmaktadır. Bu sebeple bazı menülerin fiyatlar olmadan hazırlanması ve böyle durumlarda kullanılması düşünülebilmektedir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83109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Menü Kartı Tasarım İlkeleri</a:t>
            </a:r>
          </a:p>
        </p:txBody>
      </p:sp>
      <p:sp>
        <p:nvSpPr>
          <p:cNvPr id="3" name="2 İçerik Yer Tutucusu"/>
          <p:cNvSpPr>
            <a:spLocks noGrp="1"/>
          </p:cNvSpPr>
          <p:nvPr>
            <p:ph idx="1"/>
          </p:nvPr>
        </p:nvSpPr>
        <p:spPr/>
        <p:txBody>
          <a:bodyPr>
            <a:normAutofit/>
          </a:bodyPr>
          <a:lstStyle/>
          <a:p>
            <a:pPr algn="just">
              <a:buNone/>
            </a:pPr>
            <a:r>
              <a:rPr lang="tr-TR" dirty="0" smtClean="0"/>
              <a:t>	</a:t>
            </a:r>
            <a:r>
              <a:rPr lang="tr-TR" dirty="0">
                <a:solidFill>
                  <a:srgbClr val="FF0000"/>
                </a:solidFill>
              </a:rPr>
              <a:t>Alınabilme İlkesi: </a:t>
            </a:r>
            <a:r>
              <a:rPr lang="tr-TR" dirty="0"/>
              <a:t>Fiyatlandırma menü tasarımında oldukça önemlidir. Pahalı ürünlerin yer aldığı menüler bazen müşteriler tarafından talebi karşılayamamaktadır. Bu sebeple nispeten daha ucuz menülerin bulundurulması, istenildiğinde kullanılabilmesi önerilmektedir. </a:t>
            </a:r>
            <a:endParaRPr lang="tr-TR" dirty="0" smtClean="0"/>
          </a:p>
          <a:p>
            <a:pPr algn="just">
              <a:buNone/>
            </a:pPr>
            <a:r>
              <a:rPr lang="tr-TR" dirty="0" smtClean="0"/>
              <a:t>	 </a:t>
            </a:r>
            <a:r>
              <a:rPr lang="tr-TR" dirty="0">
                <a:solidFill>
                  <a:srgbClr val="FF0000"/>
                </a:solidFill>
              </a:rPr>
              <a:t>Ayrı Menü İlkesi: </a:t>
            </a:r>
            <a:r>
              <a:rPr lang="tr-TR" dirty="0"/>
              <a:t>Öğünler için ayrı ayrı menü hazırlamak elbette ki zordur fakat çocuk menüsü veya diyet menüler gibi farklı isteklere ve gruplara hitap eden menülerin ayrı tasarlanması önerilmektedir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365126"/>
            <a:ext cx="10515600" cy="875846"/>
          </a:xfrm>
        </p:spPr>
        <p:txBody>
          <a:bodyPr/>
          <a:lstStyle/>
          <a:p>
            <a:r>
              <a:rPr lang="tr-TR" dirty="0"/>
              <a:t>Menü Kartı Tasarım İlkeleri</a:t>
            </a:r>
          </a:p>
        </p:txBody>
      </p:sp>
      <p:sp>
        <p:nvSpPr>
          <p:cNvPr id="3" name="2 İçerik Yer Tutucusu"/>
          <p:cNvSpPr>
            <a:spLocks noGrp="1"/>
          </p:cNvSpPr>
          <p:nvPr>
            <p:ph idx="1"/>
          </p:nvPr>
        </p:nvSpPr>
        <p:spPr>
          <a:xfrm>
            <a:off x="838200" y="1606731"/>
            <a:ext cx="10515600" cy="4570232"/>
          </a:xfrm>
        </p:spPr>
        <p:txBody>
          <a:bodyPr>
            <a:normAutofit/>
          </a:bodyPr>
          <a:lstStyle/>
          <a:p>
            <a:pPr algn="just">
              <a:buNone/>
            </a:pPr>
            <a:r>
              <a:rPr lang="tr-TR" dirty="0">
                <a:solidFill>
                  <a:srgbClr val="FF0000"/>
                </a:solidFill>
              </a:rPr>
              <a:t>	Değiştirme İlkesi: </a:t>
            </a:r>
            <a:r>
              <a:rPr lang="tr-TR" dirty="0"/>
              <a:t>Değiştirme ilkesine göre monotonluğun önlenebilmesi için kapak ve içerisinde yer alan desenler yılda dört, ürünler ise iki defa değiştirilmelidir. </a:t>
            </a:r>
            <a:endParaRPr lang="tr-TR" dirty="0" smtClean="0"/>
          </a:p>
          <a:p>
            <a:pPr algn="just">
              <a:buNone/>
            </a:pPr>
            <a:r>
              <a:rPr lang="tr-TR" dirty="0" smtClean="0"/>
              <a:t> </a:t>
            </a:r>
            <a:r>
              <a:rPr lang="tr-TR" dirty="0">
                <a:solidFill>
                  <a:srgbClr val="FF0000"/>
                </a:solidFill>
              </a:rPr>
              <a:t>Tanıtma İlkesi: </a:t>
            </a:r>
            <a:r>
              <a:rPr lang="tr-TR" dirty="0"/>
              <a:t>Tanıtma ilkesine göre menüler müşterilerin gözünde işletmelerin tanıtımını yapan, takdim eden birer satıcıdır. Bu sebeple işletmenin tarihçesi gibi önemli bilgiler menü kartında yer almalıdır.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İyi bir şekilde tasarlanmış menü kartı;</a:t>
            </a:r>
            <a:endParaRPr lang="tr-TR" dirty="0"/>
          </a:p>
        </p:txBody>
      </p:sp>
      <p:sp>
        <p:nvSpPr>
          <p:cNvPr id="3" name="2 İçerik Yer Tutucusu"/>
          <p:cNvSpPr>
            <a:spLocks noGrp="1"/>
          </p:cNvSpPr>
          <p:nvPr>
            <p:ph idx="1"/>
          </p:nvPr>
        </p:nvSpPr>
        <p:spPr>
          <a:xfrm>
            <a:off x="838200" y="1690688"/>
            <a:ext cx="10515600" cy="4486275"/>
          </a:xfrm>
        </p:spPr>
        <p:txBody>
          <a:bodyPr/>
          <a:lstStyle/>
          <a:p>
            <a:pPr algn="just"/>
            <a:r>
              <a:rPr lang="tr-TR" dirty="0"/>
              <a:t>Satışları artırmak </a:t>
            </a:r>
            <a:endParaRPr lang="tr-TR" dirty="0" smtClean="0"/>
          </a:p>
          <a:p>
            <a:pPr algn="just">
              <a:buNone/>
            </a:pPr>
            <a:r>
              <a:rPr lang="tr-TR" dirty="0" smtClean="0"/>
              <a:t>• </a:t>
            </a:r>
            <a:r>
              <a:rPr lang="tr-TR" dirty="0"/>
              <a:t>Zamandan tasarruf etmek </a:t>
            </a:r>
            <a:endParaRPr lang="tr-TR" dirty="0" smtClean="0"/>
          </a:p>
          <a:p>
            <a:pPr algn="just">
              <a:buNone/>
            </a:pPr>
            <a:r>
              <a:rPr lang="tr-TR" dirty="0" smtClean="0"/>
              <a:t>• </a:t>
            </a:r>
            <a:r>
              <a:rPr lang="tr-TR" dirty="0"/>
              <a:t>Siparişleri kolaylaştırmak </a:t>
            </a:r>
            <a:endParaRPr lang="tr-TR" dirty="0" smtClean="0"/>
          </a:p>
          <a:p>
            <a:pPr algn="just">
              <a:buNone/>
            </a:pPr>
            <a:r>
              <a:rPr lang="tr-TR" dirty="0" smtClean="0"/>
              <a:t>• </a:t>
            </a:r>
            <a:r>
              <a:rPr lang="tr-TR" dirty="0"/>
              <a:t>Sipariş hatalarını engellemek </a:t>
            </a:r>
            <a:endParaRPr lang="tr-TR" dirty="0" smtClean="0"/>
          </a:p>
          <a:p>
            <a:pPr algn="just">
              <a:buNone/>
            </a:pPr>
            <a:r>
              <a:rPr lang="tr-TR" dirty="0" smtClean="0"/>
              <a:t>• </a:t>
            </a:r>
            <a:r>
              <a:rPr lang="tr-TR" dirty="0"/>
              <a:t>İşletme kalitesi hakkında müşteride bir izlenim uyandırmak </a:t>
            </a:r>
            <a:endParaRPr lang="tr-TR" dirty="0" smtClean="0"/>
          </a:p>
          <a:p>
            <a:pPr algn="just">
              <a:buNone/>
            </a:pPr>
            <a:r>
              <a:rPr lang="tr-TR" dirty="0" smtClean="0"/>
              <a:t>• Müşteriye </a:t>
            </a:r>
            <a:r>
              <a:rPr lang="tr-TR" dirty="0"/>
              <a:t>yiyecek ve içecekler hususunda bilgi vermek, hatırlatmalarda bulunmak </a:t>
            </a:r>
            <a:endParaRPr lang="tr-TR" dirty="0" smtClean="0"/>
          </a:p>
          <a:p>
            <a:pPr algn="just">
              <a:buNone/>
            </a:pPr>
            <a:r>
              <a:rPr lang="tr-TR" dirty="0" smtClean="0"/>
              <a:t>• </a:t>
            </a:r>
            <a:r>
              <a:rPr lang="tr-TR" dirty="0"/>
              <a:t>Müşterileri rahatlatmak, güven kazanmak • İşletme ile ilgili bilgileri içermek gibi amaçları da bulunmaktadır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Menü Kartının Anlamı?</a:t>
            </a:r>
            <a:endParaRPr lang="tr-TR" dirty="0"/>
          </a:p>
        </p:txBody>
      </p:sp>
      <p:pic>
        <p:nvPicPr>
          <p:cNvPr id="5" name="İçerik Yer Tutucusu 4"/>
          <p:cNvPicPr>
            <a:picLocks noGrp="1" noChangeAspect="1"/>
          </p:cNvPicPr>
          <p:nvPr>
            <p:ph idx="1"/>
          </p:nvPr>
        </p:nvPicPr>
        <p:blipFill>
          <a:blip r:embed="rId2"/>
          <a:stretch>
            <a:fillRect/>
          </a:stretch>
        </p:blipFill>
        <p:spPr>
          <a:xfrm>
            <a:off x="1478436" y="1358537"/>
            <a:ext cx="8919598" cy="5104927"/>
          </a:xfrm>
          <a:prstGeom prst="rect">
            <a:avLst/>
          </a:prstGeom>
        </p:spPr>
      </p:pic>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49274"/>
          </a:xfrm>
        </p:spPr>
        <p:txBody>
          <a:bodyPr>
            <a:normAutofit/>
          </a:bodyPr>
          <a:lstStyle/>
          <a:p>
            <a:pPr algn="ctr"/>
            <a:r>
              <a:rPr lang="tr-TR" sz="2000" b="1" dirty="0" smtClean="0">
                <a:solidFill>
                  <a:srgbClr val="FF0000"/>
                </a:solidFill>
              </a:rPr>
              <a:t>Menü Planlama ve Geliştirme</a:t>
            </a:r>
            <a:endParaRPr lang="tr-TR" sz="2000" b="1" dirty="0">
              <a:solidFill>
                <a:srgbClr val="FF0000"/>
              </a:solidFill>
            </a:endParaRPr>
          </a:p>
        </p:txBody>
      </p:sp>
      <p:sp>
        <p:nvSpPr>
          <p:cNvPr id="3" name="İçerik Yer Tutucusu 2"/>
          <p:cNvSpPr>
            <a:spLocks noGrp="1"/>
          </p:cNvSpPr>
          <p:nvPr>
            <p:ph idx="1"/>
          </p:nvPr>
        </p:nvSpPr>
        <p:spPr>
          <a:xfrm>
            <a:off x="399393" y="998483"/>
            <a:ext cx="11424745" cy="5507420"/>
          </a:xfrm>
        </p:spPr>
        <p:txBody>
          <a:bodyPr>
            <a:normAutofit lnSpcReduction="10000"/>
          </a:bodyPr>
          <a:lstStyle/>
          <a:p>
            <a:pPr marL="0" indent="0">
              <a:buNone/>
            </a:pPr>
            <a:r>
              <a:rPr lang="tr-TR" sz="1800" u="sng" dirty="0" smtClean="0">
                <a:solidFill>
                  <a:srgbClr val="FF0000"/>
                </a:solidFill>
              </a:rPr>
              <a:t>Menü </a:t>
            </a:r>
            <a:r>
              <a:rPr lang="tr-TR" sz="1800" u="sng" dirty="0" err="1" smtClean="0">
                <a:solidFill>
                  <a:srgbClr val="FF0000"/>
                </a:solidFill>
              </a:rPr>
              <a:t>Planlama</a:t>
            </a:r>
            <a:r>
              <a:rPr lang="tr-TR" sz="1800" dirty="0" err="1" smtClean="0"/>
              <a:t>:Bir</a:t>
            </a:r>
            <a:r>
              <a:rPr lang="tr-TR" sz="1800" dirty="0" smtClean="0"/>
              <a:t> yiyecek içecek işletmesinin hangi yiyecek ve içecekleri üretip pazarlayacağını sağlamaya yönelik eylemleri içeren süreçtir.</a:t>
            </a:r>
          </a:p>
          <a:p>
            <a:pPr marL="0" indent="0">
              <a:buNone/>
            </a:pPr>
            <a:r>
              <a:rPr lang="tr-TR" sz="1800" dirty="0" smtClean="0"/>
              <a:t>Menü planlama makul bir gelir sağlayacak kadar bir maliyetle misafirleri memnun edecek yiyecek ve içecekleri belirleme süreci ve menüde yer alacak yiyecek ve içeceklerin seçilmesidir.</a:t>
            </a:r>
          </a:p>
          <a:p>
            <a:pPr marL="0" indent="0">
              <a:buNone/>
            </a:pPr>
            <a:r>
              <a:rPr lang="tr-TR" sz="1800" dirty="0" smtClean="0"/>
              <a:t>Menü planlama ve geliştirme üç aşamada önemlidir;</a:t>
            </a:r>
          </a:p>
          <a:p>
            <a:pPr marL="0" indent="0">
              <a:buNone/>
            </a:pPr>
            <a:r>
              <a:rPr lang="tr-TR" sz="1800" dirty="0" smtClean="0"/>
              <a:t>1-Yiyecek içecek işletmesinin kuruluş aşamasında</a:t>
            </a:r>
          </a:p>
          <a:p>
            <a:pPr marL="0" indent="0">
              <a:buNone/>
            </a:pPr>
            <a:r>
              <a:rPr lang="tr-TR" sz="1800" dirty="0" smtClean="0"/>
              <a:t>2-Yiyecek içecek tesisinin işletme aşamasında</a:t>
            </a:r>
          </a:p>
          <a:p>
            <a:pPr marL="0" indent="0">
              <a:buNone/>
            </a:pPr>
            <a:r>
              <a:rPr lang="tr-TR" sz="1800" dirty="0" smtClean="0"/>
              <a:t>3-Yiyecek içecek işletmesinin tipinin değiştirilmesi aşamasında</a:t>
            </a:r>
          </a:p>
          <a:p>
            <a:pPr marL="0" indent="0">
              <a:buNone/>
            </a:pPr>
            <a:endParaRPr lang="tr-TR" sz="1800" dirty="0" smtClean="0"/>
          </a:p>
          <a:p>
            <a:pPr marL="0" indent="0">
              <a:buNone/>
            </a:pPr>
            <a:r>
              <a:rPr lang="tr-TR" sz="1800" u="sng" dirty="0" smtClean="0">
                <a:solidFill>
                  <a:srgbClr val="FF0000"/>
                </a:solidFill>
              </a:rPr>
              <a:t>Menü planlama ve geliştirme süreci</a:t>
            </a:r>
          </a:p>
          <a:p>
            <a:pPr marL="0" indent="0">
              <a:buNone/>
            </a:pPr>
            <a:r>
              <a:rPr lang="tr-TR" sz="1800" dirty="0" smtClean="0">
                <a:solidFill>
                  <a:srgbClr val="FF0000"/>
                </a:solidFill>
              </a:rPr>
              <a:t>Planlamanın önemi</a:t>
            </a:r>
          </a:p>
          <a:p>
            <a:pPr marL="0" indent="0">
              <a:buNone/>
            </a:pPr>
            <a:r>
              <a:rPr lang="tr-TR" sz="1800" dirty="0" smtClean="0">
                <a:solidFill>
                  <a:srgbClr val="FF0000"/>
                </a:solidFill>
              </a:rPr>
              <a:t>	</a:t>
            </a:r>
            <a:r>
              <a:rPr lang="tr-TR" sz="1800" dirty="0" smtClean="0"/>
              <a:t>Niteliği itibariyle menü planlama ve geliştirme , yiyecek işletmesinin planlama sistemi içerisinde odak noktayı oluşturur. Bu durumu ile menü planlama ve geliştirme,</a:t>
            </a:r>
          </a:p>
          <a:p>
            <a:pPr marL="342900" indent="-342900">
              <a:buAutoNum type="alphaLcParenR"/>
            </a:pPr>
            <a:r>
              <a:rPr lang="tr-TR" sz="1800" dirty="0" smtClean="0"/>
              <a:t>Yiyecek içecek işletmesinin faaliyetlerinin genişliğini ve sınırlarının belirlenmesini sağlar,</a:t>
            </a:r>
          </a:p>
          <a:p>
            <a:pPr marL="342900" indent="-342900">
              <a:buAutoNum type="alphaLcParenR"/>
            </a:pPr>
            <a:r>
              <a:rPr lang="tr-TR" sz="1800" dirty="0" smtClean="0"/>
              <a:t>Faaliyetlerin genişletilmesi yoluyla büyümede takip edilecek yolları gösterir,</a:t>
            </a:r>
          </a:p>
          <a:p>
            <a:pPr marL="342900" indent="-342900">
              <a:buAutoNum type="alphaLcParenR"/>
            </a:pPr>
            <a:r>
              <a:rPr lang="tr-TR" sz="1800" dirty="0" smtClean="0"/>
              <a:t>Yiyecek içecek tesisini en iyi fırsatlara doğru yöneltecek karar kurallarını verir.</a:t>
            </a:r>
          </a:p>
          <a:p>
            <a:pPr marL="0" indent="0">
              <a:buNone/>
            </a:pPr>
            <a:endParaRPr lang="tr-TR" sz="1800" dirty="0"/>
          </a:p>
        </p:txBody>
      </p:sp>
    </p:spTree>
    <p:extLst>
      <p:ext uri="{BB962C8B-B14F-4D97-AF65-F5344CB8AC3E}">
        <p14:creationId xmlns:p14="http://schemas.microsoft.com/office/powerpoint/2010/main" val="13679584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Müşteriler için menü:</a:t>
            </a:r>
          </a:p>
        </p:txBody>
      </p:sp>
      <p:sp>
        <p:nvSpPr>
          <p:cNvPr id="3" name="2 İçerik Yer Tutucusu"/>
          <p:cNvSpPr>
            <a:spLocks noGrp="1"/>
          </p:cNvSpPr>
          <p:nvPr>
            <p:ph idx="1"/>
          </p:nvPr>
        </p:nvSpPr>
        <p:spPr/>
        <p:txBody>
          <a:bodyPr/>
          <a:lstStyle/>
          <a:p>
            <a:pPr algn="just">
              <a:buNone/>
            </a:pPr>
            <a:r>
              <a:rPr lang="tr-TR" dirty="0" smtClean="0"/>
              <a:t>	Menü</a:t>
            </a:r>
            <a:r>
              <a:rPr lang="tr-TR" dirty="0"/>
              <a:t>, işletmenin imajını müşterilere aktarır; ilgi, heyecan ve istek yaratarak müşterilerin toplam yemek deneyimine katkı sağlar. Yiyecek ve içecek sektöründe rekabet şartları gitgide ağırlaşmaktadır. Günümüzde, işletmelerin ayakta kalabilmesi ve rekabet üstünlüğünü yakalayabilmeleri farklılık yaratabilmelerine ve müşteri kitlelerine sundukları ürünün sürekli olarak güncel kalabilmesine bağlıdır. Müşterilerin isteklerinin tatmin edilmesi ve beklentilerine uyulması bu anlamda oldukça önemli olmaktadır (Ülgen ve </a:t>
            </a:r>
            <a:r>
              <a:rPr lang="tr-TR" dirty="0" err="1"/>
              <a:t>Mirze</a:t>
            </a:r>
            <a:r>
              <a:rPr lang="tr-TR" dirty="0"/>
              <a:t>, 2010). Bir yiyecek ve içecek işletmesinin ilk kez deneyimlenmesi esnasında işletmenin ambiyansından sonra ilk izlenim menü ile yaratılmaktadır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338999"/>
            <a:ext cx="10515600" cy="1325563"/>
          </a:xfrm>
        </p:spPr>
        <p:txBody>
          <a:bodyPr/>
          <a:lstStyle/>
          <a:p>
            <a:r>
              <a:rPr lang="tr-TR" dirty="0" smtClean="0"/>
              <a:t>İşçiler (Çalışanlar) için Menü</a:t>
            </a:r>
            <a:endParaRPr lang="tr-TR" dirty="0"/>
          </a:p>
        </p:txBody>
      </p:sp>
      <p:sp>
        <p:nvSpPr>
          <p:cNvPr id="3" name="2 İçerik Yer Tutucusu"/>
          <p:cNvSpPr>
            <a:spLocks noGrp="1"/>
          </p:cNvSpPr>
          <p:nvPr>
            <p:ph idx="1"/>
          </p:nvPr>
        </p:nvSpPr>
        <p:spPr>
          <a:xfrm>
            <a:off x="838200" y="1358537"/>
            <a:ext cx="10515600" cy="4818426"/>
          </a:xfrm>
        </p:spPr>
        <p:txBody>
          <a:bodyPr/>
          <a:lstStyle/>
          <a:p>
            <a:pPr marL="0" indent="0" algn="just">
              <a:buNone/>
            </a:pPr>
            <a:r>
              <a:rPr lang="tr-TR" dirty="0" smtClean="0"/>
              <a:t>Menü</a:t>
            </a:r>
            <a:r>
              <a:rPr lang="tr-TR" dirty="0"/>
              <a:t>, bir işletmenin kuruluşundan işleyişine dek her aşamasını belirleyen bir yol haritası görevi görmektedir. Menü içerisinde yer alan yiyecek ve içecekler işletmenin hangi müşteri kitlesine hitap edeceğini, hangi tarzda ürün sunacağını, ne kadar elemana ihtiyaç duyacağını, hangi niteliklerde personel gereksinimi olduğunu, hangi araç-gereçlere ihtiyaç duyulduğunu belirlemektedir. İşletmenin menüsü, işletme çalışanları açısından hangi ürünlerin ortaya konacağını belirtmektedir. Mutfak personeli, menüde yer alan yiyeceklere göre malzeme ve araç-gereç kullanırlar ve kendilerinden menüde yer alan yiyecek ve içecekleri olması gerektiği gibi hazırlamaları beklenir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Yöneticiler için menü:</a:t>
            </a:r>
          </a:p>
        </p:txBody>
      </p:sp>
      <p:sp>
        <p:nvSpPr>
          <p:cNvPr id="3" name="2 İçerik Yer Tutucusu"/>
          <p:cNvSpPr>
            <a:spLocks noGrp="1"/>
          </p:cNvSpPr>
          <p:nvPr>
            <p:ph idx="1"/>
          </p:nvPr>
        </p:nvSpPr>
        <p:spPr/>
        <p:txBody>
          <a:bodyPr/>
          <a:lstStyle/>
          <a:p>
            <a:pPr algn="just">
              <a:buNone/>
            </a:pPr>
            <a:r>
              <a:rPr lang="tr-TR" dirty="0" smtClean="0"/>
              <a:t>	Menü</a:t>
            </a:r>
            <a:r>
              <a:rPr lang="tr-TR" dirty="0"/>
              <a:t>, basit ifadesiyle yiyecek ve içecek işletmelerinde sunulan ürünlerin bölümlendirilmesiyle müşterilerin seçimlerine yardımcı olması istenen bir araç olarak ifade edilebilir. Fakat daha önce de belirtildiği üzere menü kavramının kapsamı bu kadarla sınırlı olmamaktadır. Bir yiyecek ve içecek işletmesinin nitel ve nicel anlamda değerlendirilmesi menü ile mümkün olmaktadır. Bu açıdan işletme sahipleri ve/ veya yöneticileri için menü oldukça önemli bir planlama ve analiz aracı hâline </a:t>
            </a:r>
            <a:r>
              <a:rPr lang="tr-TR" dirty="0" smtClean="0"/>
              <a:t>gelmektedir</a:t>
            </a:r>
            <a:endParaRPr lang="tr-TR" dirty="0"/>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Yatırımcılar için menü:</a:t>
            </a:r>
          </a:p>
        </p:txBody>
      </p:sp>
      <p:sp>
        <p:nvSpPr>
          <p:cNvPr id="3" name="İçerik Yer Tutucusu 2"/>
          <p:cNvSpPr>
            <a:spLocks noGrp="1"/>
          </p:cNvSpPr>
          <p:nvPr>
            <p:ph idx="1"/>
          </p:nvPr>
        </p:nvSpPr>
        <p:spPr/>
        <p:txBody>
          <a:bodyPr>
            <a:normAutofit lnSpcReduction="10000"/>
          </a:bodyPr>
          <a:lstStyle/>
          <a:p>
            <a:pPr marL="0" indent="0" algn="just">
              <a:buNone/>
            </a:pPr>
            <a:r>
              <a:rPr lang="tr-TR" dirty="0" smtClean="0"/>
              <a:t>Menünün </a:t>
            </a:r>
            <a:r>
              <a:rPr lang="tr-TR" dirty="0"/>
              <a:t>hazırlanması ile birlikte işletmenin kuruluş yeri, çevreye uygunluğu, hitap edeceği pazar, ne kadar bir maliyet gerektireceği gibi konular da kesinlik kazanmaktadır. Yatırımcılar için menüler, bir yiyecek ve içecek işletmesi ile yiyecek ve içecek sektörüne girişte adeta bir ön bilgi formu özelliği taşımaktadır. Yatırımcılar, menüler oluşturulduğunda, yatırım yapacakları işletme ile ilgili yeterli ön bilgilendirmeye sahip olabilmektedirler. Örneğin bir Çin lokantası menüsünün planlanmasıyla birlikte, işletmenin kuruluş yeri açısından nerede konumlandırılacağı, hitap ettiği kitle, hangi ürünlerin servis edileceği, bu ürünler için hangi ekipmanların gerekli olduğu ve bu ürünlerin hangi niteliklerdeki personeller ile servis edilebileceği bilgisi meydana getirilmektedir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76789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İşletmeler için menü:</a:t>
            </a:r>
          </a:p>
        </p:txBody>
      </p:sp>
      <p:sp>
        <p:nvSpPr>
          <p:cNvPr id="3" name="İçerik Yer Tutucusu 2"/>
          <p:cNvSpPr>
            <a:spLocks noGrp="1"/>
          </p:cNvSpPr>
          <p:nvPr>
            <p:ph idx="1"/>
          </p:nvPr>
        </p:nvSpPr>
        <p:spPr/>
        <p:txBody>
          <a:bodyPr/>
          <a:lstStyle/>
          <a:p>
            <a:pPr marL="0" indent="0" algn="just">
              <a:buNone/>
            </a:pPr>
            <a:r>
              <a:rPr lang="tr-TR" dirty="0" smtClean="0"/>
              <a:t>Menüler</a:t>
            </a:r>
            <a:r>
              <a:rPr lang="tr-TR" dirty="0"/>
              <a:t>, bir işletmenin imajını belirlemektedir. Pazarlama bilimi çerçevesinde bakıldığında, sunulan ürünün kalitesi öncelikli önem taşımakla birlikte, değişen çağ ve müşteri beklentileri açısından işletmenin nasıl konumlandırıldığı, nasıl algılandığı ve nasıl bir imaja sahip olduğu da oldukça önemli olmaktadır. Özellikle son dönemlerde teknolojinin hızlı ilerleyişi ile birlikte bir yiyecek ve içecek işletmesine gitmek ve oradan hizmet alıyor olmak yalnızca yeme-içme ihtiyacını karşılama güdüsüyle sınırla kalmamaktadır. Yiyecek ve içecek işletmeleri günümüz müşterileri için bir prestij, bir paylaşım, bir konfor ve eğlence alanı anlamına da gelmeye başlamaktadır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10027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Ağzının tadını bilenler için menü:</a:t>
            </a:r>
          </a:p>
        </p:txBody>
      </p:sp>
      <p:sp>
        <p:nvSpPr>
          <p:cNvPr id="3" name="İçerik Yer Tutucusu 2"/>
          <p:cNvSpPr>
            <a:spLocks noGrp="1"/>
          </p:cNvSpPr>
          <p:nvPr>
            <p:ph idx="1"/>
          </p:nvPr>
        </p:nvSpPr>
        <p:spPr/>
        <p:txBody>
          <a:bodyPr/>
          <a:lstStyle/>
          <a:p>
            <a:pPr marL="0" indent="0" algn="just">
              <a:buNone/>
            </a:pPr>
            <a:r>
              <a:rPr lang="tr-TR" dirty="0" smtClean="0"/>
              <a:t>Menüler</a:t>
            </a:r>
            <a:r>
              <a:rPr lang="tr-TR" dirty="0"/>
              <a:t>, müşterilerin yiyecek ve içecek işletmeleri için ilk izlenimlerini oluşturur. Menünün etkili planlanması ve dikkat çekici şekilde tasarlanması, müşterinin satın almaya ikna edilmesinde oldukça önemli olmaktadır. Aynı zamanda menüler, kimi ürünlerin daha fazla tercih edilmesine sebep olabilmektedir. Menü içerisinde yer alan yiyecek ve içeceklerin doğru şekilde tanımlanmış olması önemlidir. Özellikle günümüz tüketicisi ne tükettiğiyle oldukça ilgilenmektedir. Yiyecek ya da içeceğin içeriği, tazeliği, nasıl hazırlandığı ne kadar sürede servis edileceği gibi bilgilerin menü içerisinde yer alması gerekmektedir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03369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Açlığını gidermek isteyenler için menü:</a:t>
            </a:r>
          </a:p>
        </p:txBody>
      </p:sp>
      <p:sp>
        <p:nvSpPr>
          <p:cNvPr id="3" name="İçerik Yer Tutucusu 2"/>
          <p:cNvSpPr>
            <a:spLocks noGrp="1"/>
          </p:cNvSpPr>
          <p:nvPr>
            <p:ph idx="1"/>
          </p:nvPr>
        </p:nvSpPr>
        <p:spPr/>
        <p:txBody>
          <a:bodyPr/>
          <a:lstStyle/>
          <a:p>
            <a:pPr marL="0" indent="0" algn="just">
              <a:buNone/>
            </a:pPr>
            <a:r>
              <a:rPr lang="tr-TR" dirty="0" smtClean="0"/>
              <a:t>Yiyecek </a:t>
            </a:r>
            <a:r>
              <a:rPr lang="tr-TR" dirty="0"/>
              <a:t>ve içecek işletmeleri, hitap ettikleri kitlenin yanı sıra birçok geçici müşteriye de ev sahipliği yapmaktadırlar. Yalnızca spesifik ürünlerin menülerde yer alması bu bağlamda yeterli olmamaktadır. Müşterilerin bir kısmı yalnızca karnını doyurmak için yiyecek ve içecek işletmelerini tercih edebilir. Böyle müşteriler için menünün şiirselliği, yiyecek ve içecek işletmesinin ambiyansından çok, tercih edeceği yiyecek ve içeceğin içeriği ve doyuruculuğu önem kazanmaktadır.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86396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Çoğu insanlar için menü:</a:t>
            </a:r>
          </a:p>
        </p:txBody>
      </p:sp>
      <p:sp>
        <p:nvSpPr>
          <p:cNvPr id="3" name="İçerik Yer Tutucusu 2"/>
          <p:cNvSpPr>
            <a:spLocks noGrp="1"/>
          </p:cNvSpPr>
          <p:nvPr>
            <p:ph idx="1"/>
          </p:nvPr>
        </p:nvSpPr>
        <p:spPr/>
        <p:txBody>
          <a:bodyPr/>
          <a:lstStyle/>
          <a:p>
            <a:pPr marL="0" indent="0" algn="just">
              <a:buNone/>
            </a:pPr>
            <a:r>
              <a:rPr lang="tr-TR" dirty="0" smtClean="0"/>
              <a:t>Menü</a:t>
            </a:r>
            <a:r>
              <a:rPr lang="tr-TR" dirty="0"/>
              <a:t>, genel itibarıyla konu hakkında detaylı bilgisi olmayan ve bu konuyla ilgilenmeyenler için yalnızca bir yemek listesi ve bir fiyat tarifesi anlamına gelmektedir. Ama kavram incelendikçe menünün aslında bir yiyecek ve içecek işletmesi için birçok önemli fonksiyona sahip olduğu ve müşteriler için de ciddi derecede bir algı mekanizması yarattığını söyleyebilmek mümkün olmaktadır. Menünün yalnızca bir fiyat listesi, yemek sıralaması olarak görülmemesi, özenle üzerinde çalışılması ve doğru planlanması, sunulması gereken bir araç olduğu bilinirse bu bilincin yiyecek ve içecek işletmelerine ciddi faydalar sağlayacağı bir gerçektir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2755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Menü Planlaması Yapılırken Dikkat Edilmesi Gereken Hususlar</a:t>
            </a:r>
            <a:endParaRPr lang="tr-TR" dirty="0"/>
          </a:p>
        </p:txBody>
      </p:sp>
      <p:sp>
        <p:nvSpPr>
          <p:cNvPr id="3" name="İçerik Yer Tutucusu 2"/>
          <p:cNvSpPr>
            <a:spLocks noGrp="1"/>
          </p:cNvSpPr>
          <p:nvPr>
            <p:ph idx="1"/>
          </p:nvPr>
        </p:nvSpPr>
        <p:spPr/>
        <p:txBody>
          <a:bodyPr/>
          <a:lstStyle/>
          <a:p>
            <a:pPr marL="0" indent="0" algn="just">
              <a:buNone/>
            </a:pPr>
            <a:r>
              <a:rPr lang="tr-TR" b="1" dirty="0">
                <a:solidFill>
                  <a:srgbClr val="FF0000"/>
                </a:solidFill>
              </a:rPr>
              <a:t>Menünün Konusu:</a:t>
            </a:r>
            <a:r>
              <a:rPr lang="tr-TR" dirty="0">
                <a:solidFill>
                  <a:srgbClr val="FF0000"/>
                </a:solidFill>
              </a:rPr>
              <a:t> </a:t>
            </a:r>
            <a:r>
              <a:rPr lang="tr-TR" dirty="0"/>
              <a:t>Menüler işletmenin amaçlarına göre hazırlanmaktadır. Menünün planlanması ve geliştirilmesi hususunda menülerin niçin hazırlandığı sorusuna doğru bir cevap verilmesi oldukça önemli olmaktadır. Mesela bir sünnet düğünü veya bir doğum günü partisi için bir menü hazırlanıyor ise yiyecek ve içecek seçimleri de bu organizasyona göre yapılmalıdır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841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Menü Planlaması Yapılırken Dikkat Edilmesi Gereken Hususlar</a:t>
            </a:r>
          </a:p>
        </p:txBody>
      </p:sp>
      <p:sp>
        <p:nvSpPr>
          <p:cNvPr id="3" name="İçerik Yer Tutucusu 2"/>
          <p:cNvSpPr>
            <a:spLocks noGrp="1"/>
          </p:cNvSpPr>
          <p:nvPr>
            <p:ph idx="1"/>
          </p:nvPr>
        </p:nvSpPr>
        <p:spPr/>
        <p:txBody>
          <a:bodyPr/>
          <a:lstStyle/>
          <a:p>
            <a:pPr marL="0" indent="0" algn="just">
              <a:buNone/>
            </a:pPr>
            <a:r>
              <a:rPr lang="tr-TR" dirty="0" smtClean="0">
                <a:solidFill>
                  <a:srgbClr val="FF0000"/>
                </a:solidFill>
              </a:rPr>
              <a:t>Müşterilerin </a:t>
            </a:r>
            <a:r>
              <a:rPr lang="tr-TR" dirty="0">
                <a:solidFill>
                  <a:srgbClr val="FF0000"/>
                </a:solidFill>
              </a:rPr>
              <a:t>Cinsiyeti ve Yaş Aralığı: </a:t>
            </a:r>
            <a:r>
              <a:rPr lang="tr-TR" dirty="0"/>
              <a:t>Müşterilerin cinsiyet ve yaş grupları, yiyecek ve içecek tercihlerinde etkili olmaktadır. Örneğin genel anlamda orta yaş ve üzerine hizmet veren bir yiyecek ve içecek işletmesinin menüsü, bu yaş grubunun ihtiyaç ve beklentilerine göre şekillenmektedir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0787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4289" y="420414"/>
            <a:ext cx="11550869" cy="6064469"/>
          </a:xfrm>
        </p:spPr>
        <p:txBody>
          <a:bodyPr>
            <a:normAutofit fontScale="55000" lnSpcReduction="20000"/>
          </a:bodyPr>
          <a:lstStyle/>
          <a:p>
            <a:pPr marL="0" indent="0">
              <a:buNone/>
            </a:pPr>
            <a:r>
              <a:rPr lang="tr-TR" dirty="0" smtClean="0">
                <a:solidFill>
                  <a:srgbClr val="C00000"/>
                </a:solidFill>
              </a:rPr>
              <a:t>Menü planlaması sürecinde dikkate alınması gereken etkenler;</a:t>
            </a:r>
          </a:p>
          <a:p>
            <a:pPr marL="0" indent="0">
              <a:buNone/>
            </a:pPr>
            <a:r>
              <a:rPr lang="tr-TR" dirty="0" smtClean="0"/>
              <a:t>*Yiyecek ve içeceklerin </a:t>
            </a:r>
            <a:r>
              <a:rPr lang="tr-TR" dirty="0" err="1" smtClean="0"/>
              <a:t>beğenirliliği</a:t>
            </a:r>
            <a:r>
              <a:rPr lang="tr-TR" dirty="0" smtClean="0"/>
              <a:t> (Satış çekiciliği)</a:t>
            </a:r>
          </a:p>
          <a:p>
            <a:pPr marL="0" indent="0">
              <a:buNone/>
            </a:pPr>
            <a:r>
              <a:rPr lang="tr-TR" dirty="0" err="1" smtClean="0"/>
              <a:t>Beğenirlik</a:t>
            </a:r>
            <a:r>
              <a:rPr lang="tr-TR" dirty="0" smtClean="0"/>
              <a:t> yüzdesi=Satılan porsiyon sayısı/Toplam porsiyon sayısı</a:t>
            </a:r>
          </a:p>
          <a:p>
            <a:pPr marL="0" indent="0">
              <a:buNone/>
            </a:pPr>
            <a:r>
              <a:rPr lang="tr-TR" dirty="0" smtClean="0"/>
              <a:t>*Yiyecek ve içeceklerin karlılığı</a:t>
            </a:r>
          </a:p>
          <a:p>
            <a:pPr marL="0" indent="0">
              <a:buNone/>
            </a:pPr>
            <a:r>
              <a:rPr lang="tr-TR" dirty="0" smtClean="0"/>
              <a:t>*Yiyecek ve içeceklerin üretim kolaylığı</a:t>
            </a:r>
          </a:p>
          <a:p>
            <a:pPr marL="0" indent="0">
              <a:buNone/>
            </a:pPr>
            <a:r>
              <a:rPr lang="tr-TR" dirty="0" smtClean="0"/>
              <a:t>*Arz kaynakları ve arzdaki değişmeler</a:t>
            </a:r>
          </a:p>
          <a:p>
            <a:pPr marL="0" indent="0">
              <a:buNone/>
            </a:pPr>
            <a:r>
              <a:rPr lang="tr-TR" dirty="0" smtClean="0"/>
              <a:t>*Yiyecek ve içeceklerin üretiminde gerekli olan </a:t>
            </a:r>
            <a:r>
              <a:rPr lang="tr-TR" dirty="0" err="1" smtClean="0"/>
              <a:t>işgören</a:t>
            </a:r>
            <a:r>
              <a:rPr lang="tr-TR" dirty="0" smtClean="0"/>
              <a:t> sayısı ve nitelikleri</a:t>
            </a:r>
          </a:p>
          <a:p>
            <a:pPr marL="0" indent="0">
              <a:buNone/>
            </a:pPr>
            <a:r>
              <a:rPr lang="tr-TR" dirty="0" smtClean="0"/>
              <a:t>*Porsiyon büyüklüğü</a:t>
            </a:r>
          </a:p>
          <a:p>
            <a:pPr marL="0" indent="0">
              <a:buNone/>
            </a:pPr>
            <a:r>
              <a:rPr lang="tr-TR" dirty="0" smtClean="0"/>
              <a:t>*Fiyat</a:t>
            </a:r>
          </a:p>
          <a:p>
            <a:pPr marL="0" indent="0">
              <a:buNone/>
            </a:pPr>
            <a:r>
              <a:rPr lang="tr-TR" dirty="0" smtClean="0"/>
              <a:t>*Yiyecek ve içeceklerin birbirleriyle uyumluluğu</a:t>
            </a:r>
          </a:p>
          <a:p>
            <a:pPr marL="0" indent="0">
              <a:buNone/>
            </a:pPr>
            <a:r>
              <a:rPr lang="tr-TR" dirty="0" smtClean="0"/>
              <a:t>-Her menünün değeri menüdeki ana yemeğe göre belirlenir</a:t>
            </a:r>
          </a:p>
          <a:p>
            <a:pPr marL="0" indent="0">
              <a:buNone/>
            </a:pPr>
            <a:r>
              <a:rPr lang="tr-TR" dirty="0" smtClean="0"/>
              <a:t>-Yemekler klasik menüdeki sıralamaya göre servis edilmelidir</a:t>
            </a:r>
          </a:p>
          <a:p>
            <a:pPr marL="0" indent="0">
              <a:buNone/>
            </a:pPr>
            <a:r>
              <a:rPr lang="tr-TR" dirty="0" smtClean="0"/>
              <a:t>-Menüde sebze yemeği varsa kızartmadan sonra verilmeli ve kıymetli bir sebze olmalıdır</a:t>
            </a:r>
          </a:p>
          <a:p>
            <a:pPr marL="0" indent="0">
              <a:buNone/>
            </a:pPr>
            <a:r>
              <a:rPr lang="tr-TR" dirty="0" smtClean="0"/>
              <a:t>-Garnitürler birkaç ana yemekle tekrarlanmamalıdır</a:t>
            </a:r>
          </a:p>
          <a:p>
            <a:pPr marL="0" indent="0">
              <a:buNone/>
            </a:pPr>
            <a:r>
              <a:rPr lang="tr-TR" dirty="0" smtClean="0"/>
              <a:t>-Menüde patates garnitürü tekrarlanacaksa şu sıraya göre olmalıdır,</a:t>
            </a:r>
          </a:p>
          <a:p>
            <a:pPr marL="0" indent="0">
              <a:buNone/>
            </a:pPr>
            <a:r>
              <a:rPr lang="tr-TR" dirty="0" err="1" smtClean="0"/>
              <a:t>Naturel</a:t>
            </a:r>
            <a:r>
              <a:rPr lang="tr-TR" dirty="0" smtClean="0"/>
              <a:t>, fırın, tava</a:t>
            </a:r>
          </a:p>
          <a:p>
            <a:pPr marL="0" indent="0">
              <a:buNone/>
            </a:pPr>
            <a:r>
              <a:rPr lang="tr-TR" dirty="0" smtClean="0"/>
              <a:t>-Çoğunluğun severek yediği yemekler tercih edilmelidir</a:t>
            </a:r>
          </a:p>
          <a:p>
            <a:pPr marL="0" indent="0">
              <a:buNone/>
            </a:pPr>
            <a:r>
              <a:rPr lang="tr-TR" dirty="0" smtClean="0"/>
              <a:t>-Ana yemeklerle onlara uygun garnitürler servis edilmelidir</a:t>
            </a:r>
          </a:p>
          <a:p>
            <a:pPr marL="0" indent="0">
              <a:buNone/>
            </a:pPr>
            <a:r>
              <a:rPr lang="tr-TR" dirty="0" smtClean="0"/>
              <a:t>-Sebze garnitürü bol olan ana yemeklerle salata verilmeyebilir</a:t>
            </a:r>
          </a:p>
          <a:p>
            <a:pPr marL="0" indent="0">
              <a:buNone/>
            </a:pPr>
            <a:r>
              <a:rPr lang="tr-TR" dirty="0" smtClean="0"/>
              <a:t>-Ana yemeklerin hazırlanış tarzları değişik olmalıdır</a:t>
            </a:r>
          </a:p>
          <a:p>
            <a:pPr marL="0" indent="0">
              <a:buNone/>
            </a:pPr>
            <a:r>
              <a:rPr lang="tr-TR" dirty="0" smtClean="0"/>
              <a:t>-Çorba ile yemeklerin sosları renk değiştirerek birbirini izlemelidir</a:t>
            </a:r>
          </a:p>
          <a:p>
            <a:pPr marL="0" indent="0">
              <a:buNone/>
            </a:pPr>
            <a:endParaRPr lang="tr-TR" dirty="0"/>
          </a:p>
        </p:txBody>
      </p:sp>
    </p:spTree>
    <p:extLst>
      <p:ext uri="{BB962C8B-B14F-4D97-AF65-F5344CB8AC3E}">
        <p14:creationId xmlns:p14="http://schemas.microsoft.com/office/powerpoint/2010/main" val="9585681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Menü Planlaması Yapılırken Dikkat Edilmesi Gereken Hususlar</a:t>
            </a:r>
          </a:p>
        </p:txBody>
      </p:sp>
      <p:sp>
        <p:nvSpPr>
          <p:cNvPr id="3" name="İçerik Yer Tutucusu 2"/>
          <p:cNvSpPr>
            <a:spLocks noGrp="1"/>
          </p:cNvSpPr>
          <p:nvPr>
            <p:ph idx="1"/>
          </p:nvPr>
        </p:nvSpPr>
        <p:spPr/>
        <p:txBody>
          <a:bodyPr/>
          <a:lstStyle/>
          <a:p>
            <a:pPr marL="0" indent="0" algn="just">
              <a:buNone/>
            </a:pPr>
            <a:r>
              <a:rPr lang="tr-TR" dirty="0">
                <a:solidFill>
                  <a:srgbClr val="FF0000"/>
                </a:solidFill>
              </a:rPr>
              <a:t>Müşterilerin İnançları ve Yemek Alışkanlıkları: </a:t>
            </a:r>
            <a:r>
              <a:rPr lang="tr-TR" dirty="0"/>
              <a:t>Akdeniz mutfağına ve damak tadına daha yakın olan bir bölgede, yoğun baharatlı ve ağır yemeklerin sunulması elbette tercih edilmeyecektir. Veya Hristiyanların yaşadığı bir muhitte domuz etinden herhangi bir ürün satmamak, müşteri tercihlerini etkileyebilecektir. Bunlar göz önüne alınarak denebilir ki menülerde yer alacak ürünler belirlenirken hitap edilecek kitlenin inanç ve yemek alışkanlıkları, sunulacak ürünlerin kalitesi kadar önemle üzerinde durulması gereken bir konu olmaktadır.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42801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Menü Planlaması Yapılırken Dikkat Edilmesi Gereken Hususlar</a:t>
            </a:r>
          </a:p>
        </p:txBody>
      </p:sp>
      <p:sp>
        <p:nvSpPr>
          <p:cNvPr id="3" name="İçerik Yer Tutucusu 2"/>
          <p:cNvSpPr>
            <a:spLocks noGrp="1"/>
          </p:cNvSpPr>
          <p:nvPr>
            <p:ph idx="1"/>
          </p:nvPr>
        </p:nvSpPr>
        <p:spPr/>
        <p:txBody>
          <a:bodyPr/>
          <a:lstStyle/>
          <a:p>
            <a:pPr marL="0" indent="0" algn="just">
              <a:buNone/>
            </a:pPr>
            <a:r>
              <a:rPr lang="tr-TR" dirty="0">
                <a:solidFill>
                  <a:srgbClr val="FF0000"/>
                </a:solidFill>
              </a:rPr>
              <a:t>Mevsim ve İklim: </a:t>
            </a:r>
            <a:r>
              <a:rPr lang="tr-TR" dirty="0"/>
              <a:t>Menü içerisinde yer alacak yiyecek ve içeceklerin işletmenin bulunduğu bölgenin coğrafi durumu, iklimi, mevsimi ve beslenme alışkanlıklarını da hesaba katılarak planlanması </a:t>
            </a:r>
            <a:r>
              <a:rPr lang="tr-TR" dirty="0" smtClean="0"/>
              <a:t>gerekmektedir. </a:t>
            </a:r>
            <a:r>
              <a:rPr lang="tr-TR" dirty="0"/>
              <a:t>Mevsiminde bol bulunan ürünlerin menü içerisinde yer alması, tazelik ve tercihleri artırma bakımından etkili olmakla kalmayıp aynı zamanda işletmenin maliyet performansına da olumlu etki edebilecektir.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57165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Menü Planlaması Yapılırken Dikkat Edilmesi Gereken Hususlar</a:t>
            </a:r>
          </a:p>
        </p:txBody>
      </p:sp>
      <p:sp>
        <p:nvSpPr>
          <p:cNvPr id="3" name="İçerik Yer Tutucusu 2"/>
          <p:cNvSpPr>
            <a:spLocks noGrp="1"/>
          </p:cNvSpPr>
          <p:nvPr>
            <p:ph idx="1"/>
          </p:nvPr>
        </p:nvSpPr>
        <p:spPr/>
        <p:txBody>
          <a:bodyPr/>
          <a:lstStyle/>
          <a:p>
            <a:pPr marL="0" indent="0" algn="just">
              <a:buNone/>
            </a:pPr>
            <a:r>
              <a:rPr lang="tr-TR" dirty="0">
                <a:solidFill>
                  <a:srgbClr val="FF0000"/>
                </a:solidFill>
              </a:rPr>
              <a:t>Yemeklerin Besin Değeri: </a:t>
            </a:r>
            <a:r>
              <a:rPr lang="tr-TR" dirty="0"/>
              <a:t>Hazırlanan menüler, sağlık için gerekli besin ögelerini ihtiva etmeli ve yemeklerin öncelik sırasına </a:t>
            </a:r>
            <a:r>
              <a:rPr lang="tr-TR" dirty="0" smtClean="0"/>
              <a:t>uyulmalıdır. Özellikle </a:t>
            </a:r>
            <a:r>
              <a:rPr lang="tr-TR" dirty="0"/>
              <a:t>tabldot menülerin planlama ve geliştirilmesi esnasında et ve et ürünleri ile tahıl, yağ, tatlı gruplarının dengeli dağılımına ve uyum içerisinde menüde yer almasına özen gösterilmelidir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20262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Menü Planlaması Yapılırken Dikkat Edilmesi Gereken Hususlar</a:t>
            </a:r>
          </a:p>
        </p:txBody>
      </p:sp>
      <p:sp>
        <p:nvSpPr>
          <p:cNvPr id="3" name="İçerik Yer Tutucusu 2"/>
          <p:cNvSpPr>
            <a:spLocks noGrp="1"/>
          </p:cNvSpPr>
          <p:nvPr>
            <p:ph idx="1"/>
          </p:nvPr>
        </p:nvSpPr>
        <p:spPr/>
        <p:txBody>
          <a:bodyPr/>
          <a:lstStyle/>
          <a:p>
            <a:pPr marL="0" indent="0" algn="just">
              <a:buNone/>
            </a:pPr>
            <a:r>
              <a:rPr lang="tr-TR" dirty="0">
                <a:solidFill>
                  <a:srgbClr val="FF0000"/>
                </a:solidFill>
              </a:rPr>
              <a:t>İşletme İmkânları: </a:t>
            </a:r>
            <a:r>
              <a:rPr lang="tr-TR" dirty="0"/>
              <a:t>Yiyecek ve içecek işletmelerinin istihdam edeceği personel sayısına, personelinin niteliğine ve sahip olduğu araç gereçlere uygun bir menü hazırlanmalıdır. Örneğin yeterli elemanı bulunmayan bir yiyecek ve içecek işletmesi menüsünde çok vakit alacak, zahmetli yiyecek ve içeceklerin yer alması servisi </a:t>
            </a:r>
            <a:r>
              <a:rPr lang="tr-TR" dirty="0" smtClean="0"/>
              <a:t>aksatabilecektir. </a:t>
            </a:r>
            <a:r>
              <a:rPr lang="tr-TR" dirty="0"/>
              <a:t>Mutfakların kapasitelerine uygun, işletmenin amaçlarıyla örtüşen, maliyeti dengelenmiş ürünlerin menüde yer alması, yiyecek ve içecek işletmeleri açısından öncelikli önem arz etmektedir.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66971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Menü Planlaması Yapılırken Dikkat Edilmesi Gereken Hususlar</a:t>
            </a:r>
          </a:p>
        </p:txBody>
      </p:sp>
      <p:sp>
        <p:nvSpPr>
          <p:cNvPr id="3" name="İçerik Yer Tutucusu 2"/>
          <p:cNvSpPr>
            <a:spLocks noGrp="1"/>
          </p:cNvSpPr>
          <p:nvPr>
            <p:ph idx="1"/>
          </p:nvPr>
        </p:nvSpPr>
        <p:spPr/>
        <p:txBody>
          <a:bodyPr/>
          <a:lstStyle/>
          <a:p>
            <a:pPr algn="just"/>
            <a:r>
              <a:rPr lang="tr-TR" dirty="0">
                <a:solidFill>
                  <a:srgbClr val="FF0000"/>
                </a:solidFill>
              </a:rPr>
              <a:t>Menünün Ekonomik Uygunluğu: </a:t>
            </a:r>
            <a:r>
              <a:rPr lang="tr-TR" dirty="0"/>
              <a:t>Menü içerisinde yer alacak yiyecek ve içeceklerin, yiyecek ve içecek işletmeleri tarafından ideal kâr oranını getirmesi beklenmektedir. Beklenen kârı getirmeyen, satış oranı düşük, tercih edilmeyen ürünlerin menüde yer alması, işletme için bir problem yaratabilmektedir.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16122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Menü Planlaması Yapılırken Dikkat Edilmesi Gereken Hususlar</a:t>
            </a:r>
          </a:p>
        </p:txBody>
      </p:sp>
      <p:sp>
        <p:nvSpPr>
          <p:cNvPr id="3" name="İçerik Yer Tutucusu 2"/>
          <p:cNvSpPr>
            <a:spLocks noGrp="1"/>
          </p:cNvSpPr>
          <p:nvPr>
            <p:ph idx="1"/>
          </p:nvPr>
        </p:nvSpPr>
        <p:spPr/>
        <p:txBody>
          <a:bodyPr/>
          <a:lstStyle/>
          <a:p>
            <a:pPr algn="just"/>
            <a:r>
              <a:rPr lang="tr-TR" dirty="0">
                <a:solidFill>
                  <a:srgbClr val="FF0000"/>
                </a:solidFill>
              </a:rPr>
              <a:t>Menüde Yer Alan Yiyeceklerin Birbiriyle Uyumu: </a:t>
            </a:r>
            <a:r>
              <a:rPr lang="tr-TR" dirty="0"/>
              <a:t>Menüler bir bütün olarak anlam ifade etmektedir. Müşteride yarattığı imaj açısından da tutarlılık ve uyum tercihlerde etkili olmaktadır. Örneğin bir işletmenin menüsü içerisinde hem Çin yemeği hem İtalyan yemeği hem de Osmanlı mutfağından birkaç örnek görmek, müşteri için güven sağlamaz. Aynı zamanda böyle bir menünün hazırlanması için gerekli olan altyapı da işletme için kârlı olmaz</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80359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Menü Planlaması Yapılırken Dikkat Edilmesi Gereken Hususlar</a:t>
            </a:r>
          </a:p>
        </p:txBody>
      </p:sp>
      <p:sp>
        <p:nvSpPr>
          <p:cNvPr id="3" name="İçerik Yer Tutucusu 2"/>
          <p:cNvSpPr>
            <a:spLocks noGrp="1"/>
          </p:cNvSpPr>
          <p:nvPr>
            <p:ph idx="1"/>
          </p:nvPr>
        </p:nvSpPr>
        <p:spPr/>
        <p:txBody>
          <a:bodyPr/>
          <a:lstStyle/>
          <a:p>
            <a:pPr algn="just"/>
            <a:r>
              <a:rPr lang="tr-TR" dirty="0">
                <a:solidFill>
                  <a:srgbClr val="FF0000"/>
                </a:solidFill>
              </a:rPr>
              <a:t>Rakip İşletmeler ve Rakiplerin Fiyatlamaları: </a:t>
            </a:r>
            <a:r>
              <a:rPr lang="tr-TR" dirty="0"/>
              <a:t>Bir yiyecek ve içecek işletmesi elbette öncelikli olarak kâr elde etmek ister. Bu amacına ulaşabilmesi, pazara iyi hitap edebilmesiyle ve rakiplerinden farklılaşabilmesiyle mümkün olabilmektedir. Bu noktada girilecek pazarın iyi tanınması, rakiplerin iyi analiz edilmesi gerekmektedir. Örneğin etrafında birçok farklı seçenekte çorbacı olan bir çorbacının, faaliyete başlamadan önce rakiplerini iyi tanıması gerekmektedir. Benzer ürünleri satacakları için, belirli bir çerçevede uygun şekilde fiyatlamalar yapmalı veya diğer işletmelerden farklı ürünler geliştirip piyasaya sürmeye çalışmalıdır</a:t>
            </a:r>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5646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04497" y="493986"/>
            <a:ext cx="11172496" cy="5906814"/>
          </a:xfrm>
        </p:spPr>
        <p:txBody>
          <a:bodyPr>
            <a:normAutofit fontScale="92500" lnSpcReduction="10000"/>
          </a:bodyPr>
          <a:lstStyle/>
          <a:p>
            <a:pPr marL="0" indent="0">
              <a:buNone/>
            </a:pPr>
            <a:r>
              <a:rPr lang="tr-TR" dirty="0" smtClean="0">
                <a:solidFill>
                  <a:srgbClr val="C00000"/>
                </a:solidFill>
              </a:rPr>
              <a:t>Menü planlama ve geliştirmeden yönetim yararlanmadığı durumlarda meydana gelebilecek durumlar;</a:t>
            </a:r>
          </a:p>
          <a:p>
            <a:pPr marL="0" indent="0">
              <a:buNone/>
            </a:pPr>
            <a:r>
              <a:rPr lang="tr-TR" dirty="0" smtClean="0"/>
              <a:t>*Yiyecek ve içecek tesisleri ne yapacaklarını bilemezler ve böylece mücadelelerinde pasif kalırlar</a:t>
            </a:r>
          </a:p>
          <a:p>
            <a:pPr marL="0" indent="0">
              <a:buNone/>
            </a:pPr>
            <a:r>
              <a:rPr lang="tr-TR" dirty="0" smtClean="0"/>
              <a:t>*Yiyecek ve içecek tesislerinde yöneticiler gerçekçi olmak yerine kişisel düşüncelerinin ve aşırı tutkularını uygulamaya başlarlar</a:t>
            </a:r>
          </a:p>
          <a:p>
            <a:pPr marL="0" indent="0">
              <a:buNone/>
            </a:pPr>
            <a:r>
              <a:rPr lang="tr-TR" dirty="0" smtClean="0"/>
              <a:t>*Yiyecek içeceklerin yaşam dönemleri ve gelişmeleri iyi bir şekilde izlenemez</a:t>
            </a:r>
          </a:p>
          <a:p>
            <a:pPr marL="0" indent="0">
              <a:buNone/>
            </a:pPr>
            <a:r>
              <a:rPr lang="tr-TR" dirty="0" smtClean="0"/>
              <a:t>*Gelecekte meydana gelebilecek bazı değişiklikler bilinemez, görülemez ve bu değişikliklere önceden hazırlıklı olunamaz</a:t>
            </a:r>
          </a:p>
          <a:p>
            <a:pPr marL="0" indent="0">
              <a:buNone/>
            </a:pPr>
            <a:r>
              <a:rPr lang="tr-TR" dirty="0" smtClean="0"/>
              <a:t>*Yiyecek içecek işletmelerinde birimler arasında koordinasyon ve ahenk kurulamaz</a:t>
            </a:r>
          </a:p>
          <a:p>
            <a:pPr marL="0" indent="0">
              <a:buNone/>
            </a:pPr>
            <a:r>
              <a:rPr lang="tr-TR" dirty="0" smtClean="0"/>
              <a:t>*Yiyecek içecek tesisi için ihtiyaçlar açık bir şekilde belirlenemez, nelerin yapılması gerektiği bilinemez</a:t>
            </a:r>
          </a:p>
          <a:p>
            <a:pPr marL="0" indent="0">
              <a:buNone/>
            </a:pPr>
            <a:r>
              <a:rPr lang="tr-TR" dirty="0" smtClean="0"/>
              <a:t>*Yiyecek içecek tesisi ile çevresi arasında etkileşim </a:t>
            </a:r>
            <a:r>
              <a:rPr lang="tr-TR" dirty="0" err="1" smtClean="0"/>
              <a:t>gözardı</a:t>
            </a:r>
            <a:r>
              <a:rPr lang="tr-TR" dirty="0" smtClean="0"/>
              <a:t> edilir</a:t>
            </a:r>
          </a:p>
          <a:p>
            <a:pPr marL="0" indent="0">
              <a:buNone/>
            </a:pPr>
            <a:r>
              <a:rPr lang="tr-TR" dirty="0" smtClean="0"/>
              <a:t>*İş programları ve bütçeleri geliştirilemez</a:t>
            </a:r>
            <a:endParaRPr lang="tr-TR" dirty="0"/>
          </a:p>
        </p:txBody>
      </p:sp>
    </p:spTree>
    <p:extLst>
      <p:ext uri="{BB962C8B-B14F-4D97-AF65-F5344CB8AC3E}">
        <p14:creationId xmlns:p14="http://schemas.microsoft.com/office/powerpoint/2010/main" val="1880735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25517" y="515006"/>
            <a:ext cx="9059917" cy="5938345"/>
          </a:xfrm>
        </p:spPr>
        <p:txBody>
          <a:bodyPr/>
          <a:lstStyle/>
          <a:p>
            <a:pPr marL="0" indent="0">
              <a:buNone/>
            </a:pPr>
            <a:r>
              <a:rPr lang="tr-TR" dirty="0" smtClean="0">
                <a:solidFill>
                  <a:srgbClr val="C00000"/>
                </a:solidFill>
              </a:rPr>
              <a:t>Menü terazisi</a:t>
            </a:r>
          </a:p>
          <a:p>
            <a:pPr marL="0" indent="0">
              <a:buNone/>
            </a:pPr>
            <a:endParaRPr lang="tr-TR" dirty="0"/>
          </a:p>
        </p:txBody>
      </p:sp>
      <p:sp>
        <p:nvSpPr>
          <p:cNvPr id="4" name="Oval 3"/>
          <p:cNvSpPr/>
          <p:nvPr/>
        </p:nvSpPr>
        <p:spPr>
          <a:xfrm>
            <a:off x="1418897" y="2028497"/>
            <a:ext cx="3520965" cy="30480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r>
              <a:rPr lang="tr-TR" sz="1000" dirty="0" smtClean="0"/>
              <a:t>Değer                             İstekler</a:t>
            </a:r>
          </a:p>
          <a:p>
            <a:r>
              <a:rPr lang="tr-TR" sz="1000" dirty="0" smtClean="0"/>
              <a:t>-Satış fiyatı                    Demografik etkenler</a:t>
            </a:r>
          </a:p>
          <a:p>
            <a:r>
              <a:rPr lang="tr-TR" sz="1000" dirty="0" smtClean="0"/>
              <a:t>-Kalite                            -Yaş</a:t>
            </a:r>
          </a:p>
          <a:p>
            <a:r>
              <a:rPr lang="tr-TR" sz="1000" dirty="0" smtClean="0"/>
              <a:t>Yiyecek içecek çeşidi  -Cinsiyet</a:t>
            </a:r>
          </a:p>
          <a:p>
            <a:r>
              <a:rPr lang="tr-TR" sz="1000" dirty="0" smtClean="0"/>
              <a:t>Hizmet                           -Medeni hal</a:t>
            </a:r>
          </a:p>
          <a:p>
            <a:r>
              <a:rPr lang="tr-TR" sz="1000" dirty="0" smtClean="0"/>
              <a:t>Deneyim                        -Irk</a:t>
            </a:r>
          </a:p>
          <a:p>
            <a:r>
              <a:rPr lang="tr-TR" sz="1000" dirty="0"/>
              <a:t> </a:t>
            </a:r>
            <a:r>
              <a:rPr lang="tr-TR" sz="1000" dirty="0" smtClean="0"/>
              <a:t>                                       -Meslek</a:t>
            </a:r>
          </a:p>
          <a:p>
            <a:endParaRPr lang="tr-TR" sz="1200" dirty="0"/>
          </a:p>
        </p:txBody>
      </p:sp>
      <p:sp>
        <p:nvSpPr>
          <p:cNvPr id="5" name="Oval 4"/>
          <p:cNvSpPr/>
          <p:nvPr/>
        </p:nvSpPr>
        <p:spPr>
          <a:xfrm>
            <a:off x="5029200" y="2028497"/>
            <a:ext cx="3520965" cy="30480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r>
              <a:rPr lang="tr-TR" sz="1000" dirty="0" err="1" smtClean="0"/>
              <a:t>İşgören</a:t>
            </a:r>
            <a:r>
              <a:rPr lang="tr-TR" sz="1000" dirty="0" smtClean="0"/>
              <a:t> gerekleri                </a:t>
            </a:r>
            <a:r>
              <a:rPr lang="tr-TR" sz="1000" dirty="0" err="1" smtClean="0"/>
              <a:t>Satınlamalar</a:t>
            </a:r>
            <a:endParaRPr lang="tr-TR" sz="1000" dirty="0" smtClean="0"/>
          </a:p>
          <a:p>
            <a:r>
              <a:rPr lang="tr-TR" sz="1000" dirty="0" smtClean="0"/>
              <a:t>Binalar                                 -Miktar</a:t>
            </a:r>
          </a:p>
          <a:p>
            <a:r>
              <a:rPr lang="tr-TR" sz="1000" dirty="0" smtClean="0"/>
              <a:t>Donanım                             -Kalite</a:t>
            </a:r>
          </a:p>
          <a:p>
            <a:r>
              <a:rPr lang="tr-TR" sz="1000" dirty="0" smtClean="0"/>
              <a:t>Tasarım                               -Maliyet</a:t>
            </a:r>
          </a:p>
          <a:p>
            <a:r>
              <a:rPr lang="tr-TR" sz="1000" dirty="0" smtClean="0"/>
              <a:t>Yerleştirme                        -</a:t>
            </a:r>
            <a:r>
              <a:rPr lang="tr-TR" sz="1000" dirty="0" err="1" smtClean="0"/>
              <a:t>Edinilebilirlik</a:t>
            </a:r>
            <a:endParaRPr lang="tr-TR" sz="1000" dirty="0" smtClean="0"/>
          </a:p>
          <a:p>
            <a:r>
              <a:rPr lang="tr-TR" sz="1000" dirty="0"/>
              <a:t> </a:t>
            </a:r>
            <a:r>
              <a:rPr lang="tr-TR" sz="1000" dirty="0" smtClean="0"/>
              <a:t>                                            Üretim hacmi           </a:t>
            </a:r>
            <a:endParaRPr lang="tr-TR" sz="1000" dirty="0"/>
          </a:p>
        </p:txBody>
      </p:sp>
      <p:sp>
        <p:nvSpPr>
          <p:cNvPr id="6" name="Dikdörtgen 5"/>
          <p:cNvSpPr/>
          <p:nvPr/>
        </p:nvSpPr>
        <p:spPr>
          <a:xfrm>
            <a:off x="2028497" y="2596055"/>
            <a:ext cx="2406869" cy="19969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dirty="0" smtClean="0"/>
              <a:t>Tüketici Gerekleri</a:t>
            </a:r>
            <a:endParaRPr lang="tr-TR" dirty="0"/>
          </a:p>
        </p:txBody>
      </p:sp>
      <p:sp>
        <p:nvSpPr>
          <p:cNvPr id="7" name="Dikdörtgen 6"/>
          <p:cNvSpPr/>
          <p:nvPr/>
        </p:nvSpPr>
        <p:spPr>
          <a:xfrm>
            <a:off x="5512675" y="2569779"/>
            <a:ext cx="2554014" cy="19969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dirty="0" smtClean="0"/>
              <a:t>İşletme gerekleri</a:t>
            </a:r>
            <a:endParaRPr lang="tr-TR" dirty="0"/>
          </a:p>
        </p:txBody>
      </p:sp>
    </p:spTree>
    <p:extLst>
      <p:ext uri="{BB962C8B-B14F-4D97-AF65-F5344CB8AC3E}">
        <p14:creationId xmlns:p14="http://schemas.microsoft.com/office/powerpoint/2010/main" val="431342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28254"/>
          </a:xfrm>
        </p:spPr>
        <p:txBody>
          <a:bodyPr>
            <a:normAutofit/>
          </a:bodyPr>
          <a:lstStyle/>
          <a:p>
            <a:r>
              <a:rPr lang="tr-TR" sz="2000" b="1" u="sng" dirty="0" smtClean="0">
                <a:solidFill>
                  <a:srgbClr val="FF0000"/>
                </a:solidFill>
              </a:rPr>
              <a:t>Menü planlama ve geliştirmenin amaçları</a:t>
            </a:r>
            <a:endParaRPr lang="tr-TR" sz="2000" b="1" u="sng" dirty="0">
              <a:solidFill>
                <a:srgbClr val="FF0000"/>
              </a:solidFill>
            </a:endParaRPr>
          </a:p>
        </p:txBody>
      </p:sp>
      <p:sp>
        <p:nvSpPr>
          <p:cNvPr id="3" name="İçerik Yer Tutucusu 2"/>
          <p:cNvSpPr>
            <a:spLocks noGrp="1"/>
          </p:cNvSpPr>
          <p:nvPr>
            <p:ph idx="1"/>
          </p:nvPr>
        </p:nvSpPr>
        <p:spPr>
          <a:xfrm>
            <a:off x="515007" y="809297"/>
            <a:ext cx="11340662" cy="5686096"/>
          </a:xfrm>
        </p:spPr>
        <p:txBody>
          <a:bodyPr>
            <a:normAutofit fontScale="77500" lnSpcReduction="20000"/>
          </a:bodyPr>
          <a:lstStyle/>
          <a:p>
            <a:pPr marL="0" indent="0">
              <a:buNone/>
            </a:pPr>
            <a:r>
              <a:rPr lang="tr-TR" dirty="0" smtClean="0"/>
              <a:t>1-Menü planlama ve geliştirme ile pazarlama amaçlarını gerçekleştirmek</a:t>
            </a:r>
          </a:p>
          <a:p>
            <a:pPr marL="0" indent="0">
              <a:buNone/>
            </a:pPr>
            <a:r>
              <a:rPr lang="tr-TR" dirty="0" smtClean="0"/>
              <a:t>Pazar araştırması konuları</a:t>
            </a:r>
          </a:p>
          <a:p>
            <a:pPr marL="0" indent="0">
              <a:buNone/>
            </a:pPr>
            <a:r>
              <a:rPr lang="tr-TR" dirty="0" smtClean="0"/>
              <a:t>-Satın alacak misafir sayısı, </a:t>
            </a:r>
            <a:r>
              <a:rPr lang="tr-TR" dirty="0" err="1" smtClean="0"/>
              <a:t>sosyo</a:t>
            </a:r>
            <a:r>
              <a:rPr lang="tr-TR" dirty="0" smtClean="0"/>
              <a:t> psikolojik özellikleri</a:t>
            </a:r>
          </a:p>
          <a:p>
            <a:pPr marL="0" indent="0">
              <a:buNone/>
            </a:pPr>
            <a:r>
              <a:rPr lang="tr-TR" dirty="0" smtClean="0"/>
              <a:t>-Tesisin kuruluş yeri ve özellikleri</a:t>
            </a:r>
          </a:p>
          <a:p>
            <a:pPr marL="0" indent="0">
              <a:buNone/>
            </a:pPr>
            <a:r>
              <a:rPr lang="tr-TR" dirty="0" smtClean="0"/>
              <a:t>-Misafirlerin ödeyebileceği fiyat</a:t>
            </a:r>
          </a:p>
          <a:p>
            <a:pPr marL="0" indent="0">
              <a:buNone/>
            </a:pPr>
            <a:r>
              <a:rPr lang="tr-TR" dirty="0" smtClean="0"/>
              <a:t>-Misafirlerin istediği yiyecek içecek, servis ve öğün</a:t>
            </a:r>
          </a:p>
          <a:p>
            <a:pPr marL="0" indent="0">
              <a:buNone/>
            </a:pPr>
            <a:r>
              <a:rPr lang="tr-TR" dirty="0" smtClean="0"/>
              <a:t>-Dekor ve atmosfer</a:t>
            </a:r>
          </a:p>
          <a:p>
            <a:pPr marL="0" indent="0">
              <a:buNone/>
            </a:pPr>
            <a:r>
              <a:rPr lang="tr-TR" dirty="0" smtClean="0"/>
              <a:t>2-Yiyecek içecek kalite amaçlarını gerçekleştirmeye yardımcı olmak</a:t>
            </a:r>
          </a:p>
          <a:p>
            <a:pPr marL="0" indent="0">
              <a:buNone/>
            </a:pPr>
            <a:r>
              <a:rPr lang="tr-TR" dirty="0" smtClean="0"/>
              <a:t>3-Yiyecek içecek ve servis maliyet etkinliğini sağlamak</a:t>
            </a:r>
          </a:p>
          <a:p>
            <a:pPr marL="0" indent="0">
              <a:buNone/>
            </a:pPr>
            <a:r>
              <a:rPr lang="tr-TR" dirty="0" smtClean="0"/>
              <a:t>4-Yiyecek içecek tesisinin doğru ve dürüst davrandığını kanıtlamak</a:t>
            </a:r>
          </a:p>
          <a:p>
            <a:pPr marL="0" indent="0">
              <a:buNone/>
            </a:pPr>
            <a:r>
              <a:rPr lang="tr-TR" dirty="0" smtClean="0"/>
              <a:t>5-İsrafı önlemek</a:t>
            </a:r>
          </a:p>
          <a:p>
            <a:pPr marL="0" indent="0">
              <a:buNone/>
            </a:pPr>
            <a:r>
              <a:rPr lang="tr-TR" dirty="0" smtClean="0"/>
              <a:t>6-Yiyecek içeceklerin satış fiyatı ilgili şüpheleri ve sorunları ortadan kaldırmak</a:t>
            </a:r>
          </a:p>
          <a:p>
            <a:pPr marL="0" indent="0">
              <a:buNone/>
            </a:pPr>
            <a:r>
              <a:rPr lang="tr-TR" dirty="0" smtClean="0"/>
              <a:t>7-Yiyecek içecek ve servis ile ilgili diğer huşuları misafirlere bildirmek</a:t>
            </a:r>
          </a:p>
          <a:p>
            <a:pPr marL="0" indent="0">
              <a:buNone/>
            </a:pPr>
            <a:r>
              <a:rPr lang="tr-TR" dirty="0" smtClean="0"/>
              <a:t>8-Yan ürünlerden yararlanmak</a:t>
            </a:r>
          </a:p>
          <a:p>
            <a:pPr marL="0" indent="0">
              <a:buNone/>
            </a:pPr>
            <a:r>
              <a:rPr lang="tr-TR" dirty="0" smtClean="0"/>
              <a:t>9-Artan yiyeceklerden yararlanmak</a:t>
            </a:r>
          </a:p>
          <a:p>
            <a:pPr marL="0" indent="0">
              <a:buNone/>
            </a:pPr>
            <a:endParaRPr lang="tr-TR" dirty="0"/>
          </a:p>
        </p:txBody>
      </p:sp>
    </p:spTree>
    <p:extLst>
      <p:ext uri="{BB962C8B-B14F-4D97-AF65-F5344CB8AC3E}">
        <p14:creationId xmlns:p14="http://schemas.microsoft.com/office/powerpoint/2010/main" val="2382974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496723"/>
          </a:xfrm>
        </p:spPr>
        <p:txBody>
          <a:bodyPr>
            <a:normAutofit/>
          </a:bodyPr>
          <a:lstStyle/>
          <a:p>
            <a:r>
              <a:rPr lang="tr-TR" sz="2000" b="1" u="sng" dirty="0" smtClean="0">
                <a:solidFill>
                  <a:srgbClr val="FF0000"/>
                </a:solidFill>
              </a:rPr>
              <a:t>Menü planlama aşamaları</a:t>
            </a:r>
            <a:endParaRPr lang="tr-TR" sz="2000" b="1" u="sng" dirty="0">
              <a:solidFill>
                <a:srgbClr val="FF0000"/>
              </a:solidFill>
            </a:endParaRPr>
          </a:p>
        </p:txBody>
      </p:sp>
      <p:sp>
        <p:nvSpPr>
          <p:cNvPr id="3" name="İçerik Yer Tutucusu 2"/>
          <p:cNvSpPr>
            <a:spLocks noGrp="1"/>
          </p:cNvSpPr>
          <p:nvPr>
            <p:ph idx="1"/>
          </p:nvPr>
        </p:nvSpPr>
        <p:spPr>
          <a:xfrm>
            <a:off x="325821" y="788276"/>
            <a:ext cx="11424745" cy="5770179"/>
          </a:xfrm>
        </p:spPr>
        <p:txBody>
          <a:bodyPr>
            <a:normAutofit fontScale="77500" lnSpcReduction="20000"/>
          </a:bodyPr>
          <a:lstStyle/>
          <a:p>
            <a:pPr marL="0" indent="0">
              <a:buNone/>
            </a:pPr>
            <a:r>
              <a:rPr lang="tr-TR" dirty="0" smtClean="0">
                <a:solidFill>
                  <a:srgbClr val="FF0000"/>
                </a:solidFill>
              </a:rPr>
              <a:t>Menü planlamasından doğrudan etkilenen yiyecek içecek alanları;</a:t>
            </a:r>
          </a:p>
          <a:p>
            <a:pPr marL="0" indent="0">
              <a:buNone/>
            </a:pPr>
            <a:r>
              <a:rPr lang="tr-TR" dirty="0" smtClean="0"/>
              <a:t>*Yiyecek içecek denetim işlemleri</a:t>
            </a:r>
          </a:p>
          <a:p>
            <a:pPr marL="0" indent="0">
              <a:buNone/>
            </a:pPr>
            <a:r>
              <a:rPr lang="tr-TR" dirty="0" smtClean="0"/>
              <a:t>*Maliyet denetim işlemleri</a:t>
            </a:r>
          </a:p>
          <a:p>
            <a:pPr marL="0" indent="0">
              <a:buNone/>
            </a:pPr>
            <a:r>
              <a:rPr lang="tr-TR" dirty="0" smtClean="0"/>
              <a:t>*Üretim gerekleri</a:t>
            </a:r>
          </a:p>
          <a:p>
            <a:pPr marL="0" indent="0">
              <a:buNone/>
            </a:pPr>
            <a:r>
              <a:rPr lang="tr-TR" dirty="0" smtClean="0"/>
              <a:t>*Beslenme gerekleri</a:t>
            </a:r>
          </a:p>
          <a:p>
            <a:pPr marL="0" indent="0">
              <a:buNone/>
            </a:pPr>
            <a:r>
              <a:rPr lang="tr-TR" dirty="0" smtClean="0"/>
              <a:t>*Sanitasyon yönetimi</a:t>
            </a:r>
          </a:p>
          <a:p>
            <a:pPr marL="0" indent="0">
              <a:buNone/>
            </a:pPr>
            <a:r>
              <a:rPr lang="tr-TR" dirty="0" smtClean="0"/>
              <a:t>*Yer ve yerleştirme gerekleri</a:t>
            </a:r>
          </a:p>
          <a:p>
            <a:pPr marL="0" indent="0">
              <a:buNone/>
            </a:pPr>
            <a:r>
              <a:rPr lang="tr-TR" dirty="0" smtClean="0"/>
              <a:t>*</a:t>
            </a:r>
            <a:r>
              <a:rPr lang="tr-TR" dirty="0" err="1" smtClean="0"/>
              <a:t>İşgören</a:t>
            </a:r>
            <a:r>
              <a:rPr lang="tr-TR" dirty="0" smtClean="0"/>
              <a:t> gereksinimleri</a:t>
            </a:r>
          </a:p>
          <a:p>
            <a:pPr marL="0" indent="0">
              <a:buNone/>
            </a:pPr>
            <a:r>
              <a:rPr lang="tr-TR" dirty="0" smtClean="0"/>
              <a:t>*Servis gerekleri</a:t>
            </a:r>
          </a:p>
          <a:p>
            <a:pPr marL="0" indent="0">
              <a:buNone/>
            </a:pPr>
            <a:r>
              <a:rPr lang="tr-TR" dirty="0" smtClean="0"/>
              <a:t>*Gelir denetim işlemleri</a:t>
            </a:r>
          </a:p>
          <a:p>
            <a:pPr marL="0" indent="0">
              <a:buNone/>
            </a:pPr>
            <a:endParaRPr lang="tr-TR" dirty="0"/>
          </a:p>
          <a:p>
            <a:pPr marL="0" indent="0">
              <a:buNone/>
            </a:pPr>
            <a:r>
              <a:rPr lang="tr-TR" dirty="0" smtClean="0"/>
              <a:t>Yatırım aşamasındaki bir işletme için menü planlaması aşamaları;</a:t>
            </a:r>
          </a:p>
          <a:p>
            <a:pPr marL="0" indent="0">
              <a:buNone/>
            </a:pPr>
            <a:r>
              <a:rPr lang="tr-TR" dirty="0" smtClean="0"/>
              <a:t>1-Yiyecek içecek tarama aşaması</a:t>
            </a:r>
          </a:p>
          <a:p>
            <a:pPr marL="0" indent="0">
              <a:buNone/>
            </a:pPr>
            <a:r>
              <a:rPr lang="tr-TR" dirty="0" smtClean="0"/>
              <a:t>2-Yiyecek içecekleri eleme (seçme) aşaması</a:t>
            </a:r>
          </a:p>
          <a:p>
            <a:pPr marL="0" indent="0">
              <a:buNone/>
            </a:pPr>
            <a:r>
              <a:rPr lang="tr-TR" dirty="0" smtClean="0"/>
              <a:t>3-Yiyecek içecek bölümü oluşturma aşaması</a:t>
            </a:r>
          </a:p>
          <a:p>
            <a:pPr marL="0" indent="0">
              <a:buNone/>
            </a:pPr>
            <a:r>
              <a:rPr lang="tr-TR" dirty="0" smtClean="0"/>
              <a:t>4-Seçilen yiyecek içeceklerin menüde gösterilme şekline karar verme aşaması</a:t>
            </a:r>
            <a:endParaRPr lang="tr-TR" dirty="0"/>
          </a:p>
        </p:txBody>
      </p:sp>
    </p:spTree>
    <p:extLst>
      <p:ext uri="{BB962C8B-B14F-4D97-AF65-F5344CB8AC3E}">
        <p14:creationId xmlns:p14="http://schemas.microsoft.com/office/powerpoint/2010/main" val="1484265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465192"/>
          </a:xfrm>
        </p:spPr>
        <p:txBody>
          <a:bodyPr>
            <a:normAutofit/>
          </a:bodyPr>
          <a:lstStyle/>
          <a:p>
            <a:r>
              <a:rPr lang="tr-TR" sz="2000" b="1" u="sng" dirty="0" smtClean="0">
                <a:solidFill>
                  <a:srgbClr val="FF0000"/>
                </a:solidFill>
              </a:rPr>
              <a:t>Menü planlama ve geliştirmede ihmal edilen hususlar</a:t>
            </a:r>
            <a:endParaRPr lang="tr-TR" sz="2000" b="1" u="sng" dirty="0">
              <a:solidFill>
                <a:srgbClr val="FF0000"/>
              </a:solidFill>
            </a:endParaRPr>
          </a:p>
        </p:txBody>
      </p:sp>
      <p:sp>
        <p:nvSpPr>
          <p:cNvPr id="3" name="İçerik Yer Tutucusu 2"/>
          <p:cNvSpPr>
            <a:spLocks noGrp="1"/>
          </p:cNvSpPr>
          <p:nvPr>
            <p:ph idx="1"/>
          </p:nvPr>
        </p:nvSpPr>
        <p:spPr>
          <a:xfrm>
            <a:off x="367861" y="830318"/>
            <a:ext cx="11414235" cy="5707116"/>
          </a:xfrm>
        </p:spPr>
        <p:txBody>
          <a:bodyPr>
            <a:normAutofit fontScale="62500" lnSpcReduction="20000"/>
          </a:bodyPr>
          <a:lstStyle/>
          <a:p>
            <a:pPr marL="0" indent="0">
              <a:buNone/>
            </a:pPr>
            <a:r>
              <a:rPr lang="tr-TR" dirty="0" smtClean="0"/>
              <a:t>1-Hedef pazar belirlemeden akla gelen yiyecek ve içecekler menüye dahil edilmektedir</a:t>
            </a:r>
          </a:p>
          <a:p>
            <a:pPr marL="0" indent="0">
              <a:buNone/>
            </a:pPr>
            <a:r>
              <a:rPr lang="tr-TR" dirty="0" smtClean="0"/>
              <a:t>Pazarın tatmin edilmesi birinci derecede şu konuların belirlenmesine bağlıdır</a:t>
            </a:r>
          </a:p>
          <a:p>
            <a:pPr marL="0" indent="0">
              <a:buNone/>
            </a:pPr>
            <a:r>
              <a:rPr lang="tr-TR" dirty="0" smtClean="0"/>
              <a:t>-Menünün genel teması</a:t>
            </a:r>
          </a:p>
          <a:p>
            <a:pPr marL="0" indent="0">
              <a:buNone/>
            </a:pPr>
            <a:r>
              <a:rPr lang="tr-TR" dirty="0" smtClean="0"/>
              <a:t>-Menü çeşitliliği ve yiyecek bileşimi</a:t>
            </a:r>
          </a:p>
          <a:p>
            <a:pPr marL="0" indent="0">
              <a:buNone/>
            </a:pPr>
            <a:r>
              <a:rPr lang="tr-TR" dirty="0" smtClean="0"/>
              <a:t>-Menüde yer alacak yiyecek ve içeceklerin fiyatı</a:t>
            </a:r>
          </a:p>
          <a:p>
            <a:pPr marL="0" indent="0">
              <a:buNone/>
            </a:pPr>
            <a:r>
              <a:rPr lang="tr-TR" dirty="0" smtClean="0"/>
              <a:t>2-Toplam yiyecek deneyimine uygun menü sunulmamaktadır</a:t>
            </a:r>
          </a:p>
          <a:p>
            <a:pPr marL="0" indent="0">
              <a:buNone/>
            </a:pPr>
            <a:r>
              <a:rPr lang="tr-TR" dirty="0" smtClean="0"/>
              <a:t>3-Menüye çok kalabalık bir şekilde yiyecek içecek dahil edilmektedir</a:t>
            </a:r>
          </a:p>
          <a:p>
            <a:pPr marL="0" indent="0">
              <a:buNone/>
            </a:pPr>
            <a:r>
              <a:rPr lang="tr-TR" dirty="0" smtClean="0"/>
              <a:t>4-Menü, yiyecek içecek işletmesinin hedef temel karını gerçekleştirmesine yardım edecek şekilde düzenlenmemektedir</a:t>
            </a:r>
          </a:p>
          <a:p>
            <a:pPr marL="0" indent="0">
              <a:buNone/>
            </a:pPr>
            <a:r>
              <a:rPr lang="tr-TR" dirty="0" smtClean="0"/>
              <a:t>5-Menü israfa yol açacak şekilde düzenlenmektedir</a:t>
            </a:r>
          </a:p>
          <a:p>
            <a:pPr marL="0" indent="0">
              <a:buNone/>
            </a:pPr>
            <a:r>
              <a:rPr lang="tr-TR" dirty="0" smtClean="0"/>
              <a:t>6-Menüde denge ihmal edilmektedir</a:t>
            </a:r>
          </a:p>
          <a:p>
            <a:pPr marL="0" indent="0">
              <a:buNone/>
            </a:pPr>
            <a:r>
              <a:rPr lang="tr-TR" dirty="0" smtClean="0"/>
              <a:t>7-Menünün özendirici bir şekilde planlanması ve geliştirilmesi ihmal edilmektedir</a:t>
            </a:r>
          </a:p>
          <a:p>
            <a:pPr marL="0" indent="0">
              <a:buNone/>
            </a:pPr>
            <a:r>
              <a:rPr lang="tr-TR" dirty="0" smtClean="0"/>
              <a:t>8-Menünün üretim ve servis personeli gereklerine uygun olarak planlaması ihmal edilmektedir</a:t>
            </a:r>
          </a:p>
          <a:p>
            <a:pPr marL="0" indent="0">
              <a:buNone/>
            </a:pPr>
            <a:endParaRPr lang="tr-TR" dirty="0"/>
          </a:p>
          <a:p>
            <a:pPr marL="0" indent="0">
              <a:buNone/>
            </a:pPr>
            <a:r>
              <a:rPr lang="tr-TR" b="1" u="sng" dirty="0" smtClean="0">
                <a:solidFill>
                  <a:srgbClr val="FF0000"/>
                </a:solidFill>
              </a:rPr>
              <a:t>Menü planlama ve geliştirmede önemli sorunlar</a:t>
            </a:r>
          </a:p>
          <a:p>
            <a:pPr marL="0" indent="0">
              <a:buNone/>
            </a:pPr>
            <a:r>
              <a:rPr lang="tr-TR" dirty="0" smtClean="0"/>
              <a:t>1-Menüde az sayıda veya aşırı sayıda yiyecekler bulundurma sorunu</a:t>
            </a:r>
          </a:p>
          <a:p>
            <a:pPr marL="0" indent="0">
              <a:buNone/>
            </a:pPr>
            <a:r>
              <a:rPr lang="tr-TR" dirty="0" smtClean="0"/>
              <a:t>2-Durgun yiyecek içecek dönemlerini belirleme sorunu</a:t>
            </a:r>
          </a:p>
          <a:p>
            <a:pPr marL="0" indent="0">
              <a:buNone/>
            </a:pPr>
            <a:r>
              <a:rPr lang="tr-TR" dirty="0" smtClean="0"/>
              <a:t>3-Artan yiyecekler sorunu</a:t>
            </a:r>
          </a:p>
          <a:p>
            <a:pPr marL="0" indent="0">
              <a:buNone/>
            </a:pPr>
            <a:r>
              <a:rPr lang="tr-TR" dirty="0" smtClean="0"/>
              <a:t>4-Misafirleri bekletme sorunu</a:t>
            </a:r>
          </a:p>
        </p:txBody>
      </p:sp>
    </p:spTree>
    <p:extLst>
      <p:ext uri="{BB962C8B-B14F-4D97-AF65-F5344CB8AC3E}">
        <p14:creationId xmlns:p14="http://schemas.microsoft.com/office/powerpoint/2010/main" val="2832720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0925" y="409903"/>
            <a:ext cx="11372192" cy="6148552"/>
          </a:xfrm>
        </p:spPr>
        <p:txBody>
          <a:bodyPr/>
          <a:lstStyle/>
          <a:p>
            <a:pPr marL="0" indent="0">
              <a:buNone/>
            </a:pPr>
            <a:r>
              <a:rPr lang="tr-TR" dirty="0"/>
              <a:t>5-Menü çeşitliliği sorunu</a:t>
            </a:r>
          </a:p>
          <a:p>
            <a:pPr marL="0" indent="0">
              <a:buNone/>
            </a:pPr>
            <a:r>
              <a:rPr lang="tr-TR" dirty="0"/>
              <a:t>6-Beslenme ve diyet sorunu</a:t>
            </a:r>
          </a:p>
          <a:p>
            <a:pPr marL="0" indent="0">
              <a:buNone/>
            </a:pPr>
            <a:r>
              <a:rPr lang="tr-TR" dirty="0"/>
              <a:t>7-Menüde kullanılan dil ve menünün sunulma sorunu</a:t>
            </a:r>
          </a:p>
          <a:p>
            <a:pPr marL="0" indent="0">
              <a:buNone/>
            </a:pPr>
            <a:r>
              <a:rPr lang="tr-TR" dirty="0"/>
              <a:t>8-İşgörenlerle araç gereçler arasındaki uyumsuzluk sorunu</a:t>
            </a:r>
          </a:p>
          <a:p>
            <a:pPr marL="0" indent="0">
              <a:buNone/>
            </a:pPr>
            <a:r>
              <a:rPr lang="tr-TR" dirty="0"/>
              <a:t>9-İşgöerenlerle araç gereçlerin atıl kalma sorunu</a:t>
            </a:r>
          </a:p>
          <a:p>
            <a:pPr marL="0" indent="0">
              <a:buNone/>
            </a:pPr>
            <a:endParaRPr lang="tr-TR" dirty="0" smtClean="0"/>
          </a:p>
          <a:p>
            <a:pPr marL="0" indent="0">
              <a:buNone/>
            </a:pPr>
            <a:r>
              <a:rPr lang="tr-TR" u="sng" dirty="0" smtClean="0">
                <a:solidFill>
                  <a:srgbClr val="FF0000"/>
                </a:solidFill>
              </a:rPr>
              <a:t>Menü değiştirilmesinde temel etkenler;</a:t>
            </a:r>
          </a:p>
          <a:p>
            <a:pPr marL="0" indent="0">
              <a:buNone/>
            </a:pPr>
            <a:r>
              <a:rPr lang="tr-TR" dirty="0" smtClean="0"/>
              <a:t>A-Dışsal etkenler</a:t>
            </a:r>
          </a:p>
          <a:p>
            <a:pPr marL="0" indent="0">
              <a:buNone/>
            </a:pPr>
            <a:r>
              <a:rPr lang="tr-TR" dirty="0" smtClean="0"/>
              <a:t>Misafir istekleri, ekonomik etkenler, rekabet, sunu düzeyleri, endüstri eğilimleri</a:t>
            </a:r>
          </a:p>
          <a:p>
            <a:pPr marL="0" indent="0">
              <a:buNone/>
            </a:pPr>
            <a:r>
              <a:rPr lang="tr-TR" dirty="0" smtClean="0"/>
              <a:t>B-İçsel etkenler</a:t>
            </a:r>
          </a:p>
          <a:p>
            <a:pPr marL="0" indent="0">
              <a:buNone/>
            </a:pPr>
            <a:r>
              <a:rPr lang="tr-TR" dirty="0" smtClean="0"/>
              <a:t>Yiyecek içecek işletmesinin üretim kapasitesi, faaliyet sistemi, menü karması</a:t>
            </a:r>
            <a:endParaRPr lang="tr-TR" dirty="0"/>
          </a:p>
        </p:txBody>
      </p:sp>
    </p:spTree>
    <p:extLst>
      <p:ext uri="{BB962C8B-B14F-4D97-AF65-F5344CB8AC3E}">
        <p14:creationId xmlns:p14="http://schemas.microsoft.com/office/powerpoint/2010/main" val="152726255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2314</TotalTime>
  <Words>2173</Words>
  <Application>Microsoft Office PowerPoint</Application>
  <PresentationFormat>Geniş ekran</PresentationFormat>
  <Paragraphs>192</Paragraphs>
  <Slides>36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36</vt:i4>
      </vt:variant>
    </vt:vector>
  </HeadingPairs>
  <TitlesOfParts>
    <vt:vector size="40" baseType="lpstr">
      <vt:lpstr>Arial</vt:lpstr>
      <vt:lpstr>Calibri</vt:lpstr>
      <vt:lpstr>Calibri Light</vt:lpstr>
      <vt:lpstr>Office Teması</vt:lpstr>
      <vt:lpstr>PowerPoint Sunusu</vt:lpstr>
      <vt:lpstr>Menü Planlama ve Geliştirme</vt:lpstr>
      <vt:lpstr>PowerPoint Sunusu</vt:lpstr>
      <vt:lpstr>PowerPoint Sunusu</vt:lpstr>
      <vt:lpstr>PowerPoint Sunusu</vt:lpstr>
      <vt:lpstr>Menü planlama ve geliştirmenin amaçları</vt:lpstr>
      <vt:lpstr>Menü planlama aşamaları</vt:lpstr>
      <vt:lpstr>Menü planlama ve geliştirmede ihmal edilen hususlar</vt:lpstr>
      <vt:lpstr>PowerPoint Sunusu</vt:lpstr>
      <vt:lpstr>Menü Kartı</vt:lpstr>
      <vt:lpstr>Menü Kartı Tasarımı 6.konu 117.sayfa</vt:lpstr>
      <vt:lpstr>Menü Kartı Tasarımı</vt:lpstr>
      <vt:lpstr>Menü Kartı Tasarım İlkeleri</vt:lpstr>
      <vt:lpstr>Menü Kartı Tasarım İlkeleri</vt:lpstr>
      <vt:lpstr>Menü Kartı Tasarım İlkeleri</vt:lpstr>
      <vt:lpstr>Menü Kartı Tasarım İlkeleri</vt:lpstr>
      <vt:lpstr>Menü Kartı Tasarım İlkeleri</vt:lpstr>
      <vt:lpstr>İyi bir şekilde tasarlanmış menü kartı;</vt:lpstr>
      <vt:lpstr>Menü Kartının Anlamı?</vt:lpstr>
      <vt:lpstr>Müşteriler için menü:</vt:lpstr>
      <vt:lpstr>İşçiler (Çalışanlar) için Menü</vt:lpstr>
      <vt:lpstr>Yöneticiler için menü:</vt:lpstr>
      <vt:lpstr>Yatırımcılar için menü:</vt:lpstr>
      <vt:lpstr>İşletmeler için menü:</vt:lpstr>
      <vt:lpstr>Ağzının tadını bilenler için menü:</vt:lpstr>
      <vt:lpstr>Açlığını gidermek isteyenler için menü:</vt:lpstr>
      <vt:lpstr>Çoğu insanlar için menü:</vt:lpstr>
      <vt:lpstr>Menü Planlaması Yapılırken Dikkat Edilmesi Gereken Hususlar</vt:lpstr>
      <vt:lpstr>Menü Planlaması Yapılırken Dikkat Edilmesi Gereken Hususlar</vt:lpstr>
      <vt:lpstr>Menü Planlaması Yapılırken Dikkat Edilmesi Gereken Hususlar</vt:lpstr>
      <vt:lpstr>Menü Planlaması Yapılırken Dikkat Edilmesi Gereken Hususlar</vt:lpstr>
      <vt:lpstr>Menü Planlaması Yapılırken Dikkat Edilmesi Gereken Hususlar</vt:lpstr>
      <vt:lpstr>Menü Planlaması Yapılırken Dikkat Edilmesi Gereken Hususlar</vt:lpstr>
      <vt:lpstr>Menü Planlaması Yapılırken Dikkat Edilmesi Gereken Hususlar</vt:lpstr>
      <vt:lpstr>Menü Planlaması Yapılırken Dikkat Edilmesi Gereken Hususlar</vt:lpstr>
      <vt:lpstr>Menü Planlaması Yapılırken Dikkat Edilmesi Gereken Hususlar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UZEM - Part 1</dc:creator>
  <cp:lastModifiedBy>seyitAliçelik</cp:lastModifiedBy>
  <cp:revision>121</cp:revision>
  <dcterms:created xsi:type="dcterms:W3CDTF">2016-06-28T08:34:33Z</dcterms:created>
  <dcterms:modified xsi:type="dcterms:W3CDTF">2023-09-22T11:38:10Z</dcterms:modified>
</cp:coreProperties>
</file>